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500" y="1050194"/>
            <a:ext cx="18024998" cy="366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12844" y="5839222"/>
            <a:ext cx="15462311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9756" y="985842"/>
            <a:ext cx="14028487" cy="271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630" y="1930998"/>
            <a:ext cx="16588739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367" y="0"/>
              <a:ext cx="13011148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45475" cy="64510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5182" y="5901563"/>
              <a:ext cx="7632817" cy="43854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8025" y="391909"/>
              <a:ext cx="8105774" cy="822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" y="1874256"/>
              <a:ext cx="8486774" cy="8229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8154" y="6726130"/>
              <a:ext cx="5943599" cy="25336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14122" y="3806087"/>
            <a:ext cx="6018530" cy="13011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047750" marR="5080" indent="-1035685">
              <a:lnSpc>
                <a:spcPts val="4560"/>
              </a:lnSpc>
              <a:spcBef>
                <a:spcPts val="1025"/>
              </a:spcBef>
            </a:pPr>
            <a:r>
              <a:rPr sz="4550" spc="137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455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550" spc="1450" dirty="0">
                <a:solidFill>
                  <a:srgbClr val="FFFFFF"/>
                </a:solidFill>
                <a:latin typeface="Arial MT"/>
                <a:cs typeface="Arial MT"/>
              </a:rPr>
              <a:t>ScIENcE </a:t>
            </a:r>
            <a:r>
              <a:rPr sz="4550" spc="-1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550" spc="151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4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756" y="7524514"/>
            <a:ext cx="52165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40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0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3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5337" y="379825"/>
            <a:ext cx="91287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1125" dirty="0">
                <a:latin typeface="Arial MT"/>
                <a:cs typeface="Arial MT"/>
              </a:rPr>
              <a:t>TYPES</a:t>
            </a:r>
            <a:r>
              <a:rPr sz="3900" b="0" spc="-140" dirty="0">
                <a:latin typeface="Arial MT"/>
                <a:cs typeface="Arial MT"/>
              </a:rPr>
              <a:t> </a:t>
            </a:r>
            <a:r>
              <a:rPr sz="3900" b="0" spc="1095" dirty="0">
                <a:latin typeface="Arial MT"/>
                <a:cs typeface="Arial MT"/>
              </a:rPr>
              <a:t>OF</a:t>
            </a:r>
            <a:r>
              <a:rPr sz="3900" b="0" spc="-135" dirty="0">
                <a:latin typeface="Arial MT"/>
                <a:cs typeface="Arial MT"/>
              </a:rPr>
              <a:t> </a:t>
            </a:r>
            <a:r>
              <a:rPr sz="3900" b="0" spc="1155" dirty="0">
                <a:latin typeface="Arial MT"/>
                <a:cs typeface="Arial MT"/>
              </a:rPr>
              <a:t>DATA</a:t>
            </a:r>
            <a:r>
              <a:rPr sz="3900" b="0" spc="-135" dirty="0">
                <a:latin typeface="Arial MT"/>
                <a:cs typeface="Arial MT"/>
              </a:rPr>
              <a:t> </a:t>
            </a:r>
            <a:r>
              <a:rPr sz="3900" b="0" spc="1070" dirty="0">
                <a:latin typeface="Arial MT"/>
                <a:cs typeface="Arial MT"/>
              </a:rPr>
              <a:t>cLEANING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869"/>
              </a:spcBef>
            </a:pPr>
            <a:r>
              <a:rPr sz="3600" b="1" spc="735" dirty="0">
                <a:latin typeface="Arial"/>
                <a:cs typeface="Arial"/>
              </a:rPr>
              <a:t>OUTLIER</a:t>
            </a:r>
            <a:endParaRPr sz="3600">
              <a:latin typeface="Arial"/>
              <a:cs typeface="Arial"/>
            </a:endParaRPr>
          </a:p>
          <a:p>
            <a:pPr marL="178435">
              <a:lnSpc>
                <a:spcPct val="100000"/>
              </a:lnSpc>
              <a:spcBef>
                <a:spcPts val="780"/>
              </a:spcBef>
              <a:tabLst>
                <a:tab pos="4912995" algn="l"/>
                <a:tab pos="9253220" algn="l"/>
                <a:tab pos="14312265" algn="l"/>
              </a:tabLst>
            </a:pPr>
            <a:r>
              <a:rPr sz="3600" spc="-130" dirty="0"/>
              <a:t>outliers</a:t>
            </a:r>
            <a:r>
              <a:rPr sz="3600" spc="-95" dirty="0"/>
              <a:t> </a:t>
            </a:r>
            <a:r>
              <a:rPr sz="3600" spc="-25" dirty="0"/>
              <a:t>are</a:t>
            </a:r>
            <a:r>
              <a:rPr sz="3600" spc="-95" dirty="0"/>
              <a:t> </a:t>
            </a:r>
            <a:r>
              <a:rPr sz="3600" spc="-55" dirty="0"/>
              <a:t>those</a:t>
            </a:r>
            <a:r>
              <a:rPr sz="3600" spc="-95" dirty="0"/>
              <a:t> </a:t>
            </a:r>
            <a:r>
              <a:rPr sz="3600" spc="45" dirty="0"/>
              <a:t>data	</a:t>
            </a:r>
            <a:r>
              <a:rPr sz="3600" spc="-70" dirty="0"/>
              <a:t>points</a:t>
            </a:r>
            <a:r>
              <a:rPr sz="3600" spc="-100" dirty="0"/>
              <a:t> </a:t>
            </a:r>
            <a:r>
              <a:rPr sz="3600" spc="-105" dirty="0"/>
              <a:t>that </a:t>
            </a:r>
            <a:r>
              <a:rPr sz="3600" spc="-25" dirty="0"/>
              <a:t>are</a:t>
            </a:r>
            <a:r>
              <a:rPr sz="3600" spc="-100" dirty="0"/>
              <a:t> </a:t>
            </a:r>
            <a:r>
              <a:rPr sz="3600" spc="-140" dirty="0"/>
              <a:t>really	</a:t>
            </a:r>
            <a:r>
              <a:rPr sz="3600" spc="-65" dirty="0"/>
              <a:t>far</a:t>
            </a:r>
            <a:r>
              <a:rPr sz="3600" spc="-95" dirty="0"/>
              <a:t> </a:t>
            </a:r>
            <a:r>
              <a:rPr sz="3600" spc="-130" dirty="0"/>
              <a:t>from</a:t>
            </a:r>
            <a:r>
              <a:rPr sz="3600" spc="-100" dirty="0"/>
              <a:t> </a:t>
            </a:r>
            <a:r>
              <a:rPr sz="3600" spc="-114" dirty="0"/>
              <a:t>the</a:t>
            </a:r>
            <a:r>
              <a:rPr sz="3600" spc="-100" dirty="0"/>
              <a:t> </a:t>
            </a:r>
            <a:r>
              <a:rPr sz="3600" spc="-25" dirty="0"/>
              <a:t>actual</a:t>
            </a:r>
            <a:r>
              <a:rPr sz="3600" spc="-95" dirty="0"/>
              <a:t> </a:t>
            </a:r>
            <a:r>
              <a:rPr sz="3600" spc="45" dirty="0"/>
              <a:t>data	</a:t>
            </a:r>
            <a:r>
              <a:rPr sz="3600" spc="-114" dirty="0"/>
              <a:t>points.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5"/>
              </a:spcBef>
            </a:pPr>
            <a:endParaRPr sz="4850"/>
          </a:p>
          <a:p>
            <a:pPr marL="178435">
              <a:lnSpc>
                <a:spcPct val="100000"/>
              </a:lnSpc>
            </a:pPr>
            <a:r>
              <a:rPr sz="3600" b="1" spc="795" dirty="0">
                <a:latin typeface="Arial"/>
                <a:cs typeface="Arial"/>
              </a:rPr>
              <a:t>DUPLICATION</a:t>
            </a:r>
            <a:endParaRPr sz="3600">
              <a:latin typeface="Arial"/>
              <a:cs typeface="Arial"/>
            </a:endParaRPr>
          </a:p>
          <a:p>
            <a:pPr marL="178435" marR="5080">
              <a:lnSpc>
                <a:spcPct val="116300"/>
              </a:lnSpc>
              <a:spcBef>
                <a:spcPts val="75"/>
              </a:spcBef>
              <a:tabLst>
                <a:tab pos="1709420" algn="l"/>
                <a:tab pos="6607175" algn="l"/>
                <a:tab pos="7966075" algn="l"/>
                <a:tab pos="12256135" algn="l"/>
              </a:tabLst>
            </a:pPr>
            <a:r>
              <a:rPr sz="3600" spc="-60" dirty="0"/>
              <a:t>duplication</a:t>
            </a:r>
            <a:r>
              <a:rPr sz="3600" spc="-100" dirty="0"/>
              <a:t> </a:t>
            </a:r>
            <a:r>
              <a:rPr sz="3600" spc="-204" dirty="0"/>
              <a:t>just</a:t>
            </a:r>
            <a:r>
              <a:rPr sz="3600" spc="-100" dirty="0"/>
              <a:t> </a:t>
            </a:r>
            <a:r>
              <a:rPr sz="3600" spc="-30" dirty="0"/>
              <a:t>means</a:t>
            </a:r>
            <a:r>
              <a:rPr sz="3600" spc="-95" dirty="0"/>
              <a:t> </a:t>
            </a:r>
            <a:r>
              <a:rPr sz="3600" spc="-105" dirty="0"/>
              <a:t>that</a:t>
            </a:r>
            <a:r>
              <a:rPr sz="3600" spc="-100" dirty="0"/>
              <a:t> </a:t>
            </a:r>
            <a:r>
              <a:rPr sz="3600" spc="-95" dirty="0"/>
              <a:t>you	</a:t>
            </a:r>
            <a:r>
              <a:rPr sz="3600" spc="-40" dirty="0"/>
              <a:t>have</a:t>
            </a:r>
            <a:r>
              <a:rPr sz="3600" spc="-95" dirty="0"/>
              <a:t> </a:t>
            </a:r>
            <a:r>
              <a:rPr sz="3600" spc="-20" dirty="0"/>
              <a:t>repeated</a:t>
            </a:r>
            <a:r>
              <a:rPr sz="3600" spc="-100" dirty="0"/>
              <a:t> </a:t>
            </a:r>
            <a:r>
              <a:rPr sz="3600" spc="45" dirty="0"/>
              <a:t>data</a:t>
            </a:r>
            <a:r>
              <a:rPr sz="3600" spc="-95" dirty="0"/>
              <a:t> </a:t>
            </a:r>
            <a:r>
              <a:rPr sz="3600" spc="-160" dirty="0"/>
              <a:t>in</a:t>
            </a:r>
            <a:r>
              <a:rPr sz="3600" spc="-95" dirty="0"/>
              <a:t> </a:t>
            </a:r>
            <a:r>
              <a:rPr sz="3600" spc="-140" dirty="0"/>
              <a:t>your	</a:t>
            </a:r>
            <a:r>
              <a:rPr sz="3600" spc="-50" dirty="0"/>
              <a:t>dataset.</a:t>
            </a:r>
            <a:r>
              <a:rPr sz="3600" spc="-125" dirty="0"/>
              <a:t> </a:t>
            </a:r>
            <a:r>
              <a:rPr sz="3600" spc="-140" dirty="0"/>
              <a:t>this</a:t>
            </a:r>
            <a:r>
              <a:rPr sz="3600" spc="-125" dirty="0"/>
              <a:t> </a:t>
            </a:r>
            <a:r>
              <a:rPr sz="3600" spc="-30" dirty="0"/>
              <a:t>could</a:t>
            </a:r>
            <a:r>
              <a:rPr sz="3600" spc="-125" dirty="0"/>
              <a:t> </a:t>
            </a:r>
            <a:r>
              <a:rPr sz="3600" spc="40" dirty="0"/>
              <a:t>be </a:t>
            </a:r>
            <a:r>
              <a:rPr sz="3600" spc="-1065" dirty="0"/>
              <a:t> </a:t>
            </a:r>
            <a:r>
              <a:rPr sz="3600" spc="-15" dirty="0"/>
              <a:t>due</a:t>
            </a:r>
            <a:r>
              <a:rPr sz="3600" spc="-100" dirty="0"/>
              <a:t> </a:t>
            </a:r>
            <a:r>
              <a:rPr sz="3600" spc="-85" dirty="0"/>
              <a:t>to	</a:t>
            </a:r>
            <a:r>
              <a:rPr sz="3600" spc="-65" dirty="0"/>
              <a:t>things</a:t>
            </a:r>
            <a:r>
              <a:rPr sz="3600" spc="-95" dirty="0"/>
              <a:t> </a:t>
            </a:r>
            <a:r>
              <a:rPr sz="3600" spc="-185" dirty="0"/>
              <a:t>like</a:t>
            </a:r>
            <a:r>
              <a:rPr sz="3600" spc="-95" dirty="0"/>
              <a:t> </a:t>
            </a:r>
            <a:r>
              <a:rPr sz="3600" spc="45" dirty="0"/>
              <a:t>data</a:t>
            </a:r>
            <a:r>
              <a:rPr sz="3600" spc="-95" dirty="0"/>
              <a:t> </a:t>
            </a:r>
            <a:r>
              <a:rPr sz="3600" spc="-225" dirty="0"/>
              <a:t>entry,</a:t>
            </a:r>
            <a:r>
              <a:rPr sz="3600" spc="-90" dirty="0"/>
              <a:t> </a:t>
            </a:r>
            <a:r>
              <a:rPr sz="3600" spc="-125" dirty="0"/>
              <a:t>errors</a:t>
            </a:r>
            <a:r>
              <a:rPr sz="3600" spc="-95" dirty="0"/>
              <a:t> </a:t>
            </a:r>
            <a:r>
              <a:rPr sz="3600" spc="-105" dirty="0"/>
              <a:t>or	</a:t>
            </a:r>
            <a:r>
              <a:rPr sz="3600" spc="45" dirty="0"/>
              <a:t>data</a:t>
            </a:r>
            <a:r>
              <a:rPr sz="3600" spc="-105" dirty="0"/>
              <a:t> </a:t>
            </a:r>
            <a:r>
              <a:rPr sz="3600" spc="-75" dirty="0"/>
              <a:t>collection</a:t>
            </a:r>
            <a:r>
              <a:rPr sz="3600" spc="-105" dirty="0"/>
              <a:t> </a:t>
            </a:r>
            <a:r>
              <a:rPr sz="3600" spc="-100" dirty="0"/>
              <a:t>methods.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0"/>
              </a:spcBef>
            </a:pPr>
            <a:endParaRPr sz="4850"/>
          </a:p>
          <a:p>
            <a:pPr marL="178435">
              <a:lnSpc>
                <a:spcPct val="100000"/>
              </a:lnSpc>
              <a:spcBef>
                <a:spcPts val="5"/>
              </a:spcBef>
            </a:pPr>
            <a:r>
              <a:rPr sz="3600" spc="960" dirty="0">
                <a:latin typeface="Arial MT"/>
                <a:cs typeface="Arial MT"/>
              </a:rPr>
              <a:t>NULL</a:t>
            </a:r>
            <a:r>
              <a:rPr sz="3600" spc="-130" dirty="0">
                <a:latin typeface="Arial MT"/>
                <a:cs typeface="Arial MT"/>
              </a:rPr>
              <a:t> </a:t>
            </a:r>
            <a:r>
              <a:rPr sz="3600" spc="1125" dirty="0">
                <a:latin typeface="Arial MT"/>
                <a:cs typeface="Arial MT"/>
              </a:rPr>
              <a:t>VALUES</a:t>
            </a:r>
            <a:endParaRPr sz="3600">
              <a:latin typeface="Arial MT"/>
              <a:cs typeface="Arial MT"/>
            </a:endParaRPr>
          </a:p>
          <a:p>
            <a:pPr marL="302895" marR="758190" indent="-125095">
              <a:lnSpc>
                <a:spcPct val="116300"/>
              </a:lnSpc>
              <a:spcBef>
                <a:spcPts val="75"/>
              </a:spcBef>
              <a:tabLst>
                <a:tab pos="5328920" algn="l"/>
                <a:tab pos="5960745" algn="l"/>
                <a:tab pos="10379075" algn="l"/>
              </a:tabLst>
            </a:pPr>
            <a:r>
              <a:rPr sz="3600" spc="-120" dirty="0"/>
              <a:t>nu</a:t>
            </a:r>
            <a:r>
              <a:rPr sz="3600" spc="-270" dirty="0"/>
              <a:t>l</a:t>
            </a:r>
            <a:r>
              <a:rPr sz="3600" spc="-265" dirty="0"/>
              <a:t>l</a:t>
            </a:r>
            <a:r>
              <a:rPr sz="3600" spc="-105" dirty="0"/>
              <a:t> </a:t>
            </a:r>
            <a:r>
              <a:rPr sz="3600" spc="-225" dirty="0"/>
              <a:t>v</a:t>
            </a:r>
            <a:r>
              <a:rPr sz="3600" spc="175" dirty="0"/>
              <a:t>a</a:t>
            </a:r>
            <a:r>
              <a:rPr sz="3600" spc="-270" dirty="0"/>
              <a:t>l</a:t>
            </a:r>
            <a:r>
              <a:rPr sz="3600" spc="-120" dirty="0"/>
              <a:t>u</a:t>
            </a:r>
            <a:r>
              <a:rPr sz="3600" spc="15" dirty="0"/>
              <a:t>e</a:t>
            </a:r>
            <a:r>
              <a:rPr sz="3600" spc="5" dirty="0"/>
              <a:t>s</a:t>
            </a:r>
            <a:r>
              <a:rPr sz="3600" spc="-105" dirty="0"/>
              <a:t> </a:t>
            </a:r>
            <a:r>
              <a:rPr sz="3600" spc="175" dirty="0"/>
              <a:t>a</a:t>
            </a:r>
            <a:r>
              <a:rPr sz="3600" spc="-275" dirty="0"/>
              <a:t>r</a:t>
            </a:r>
            <a:r>
              <a:rPr sz="3600" spc="20" dirty="0"/>
              <a:t>e</a:t>
            </a:r>
            <a:r>
              <a:rPr sz="3600" spc="-105" dirty="0"/>
              <a:t> </a:t>
            </a:r>
            <a:r>
              <a:rPr sz="3600" spc="-220" dirty="0"/>
              <a:t>m</a:t>
            </a:r>
            <a:r>
              <a:rPr sz="3600" spc="-200" dirty="0"/>
              <a:t>i</a:t>
            </a:r>
            <a:r>
              <a:rPr sz="3600" dirty="0"/>
              <a:t>ss</a:t>
            </a:r>
            <a:r>
              <a:rPr sz="3600" spc="-200" dirty="0"/>
              <a:t>i</a:t>
            </a:r>
            <a:r>
              <a:rPr sz="3600" spc="-120" dirty="0"/>
              <a:t>n</a:t>
            </a:r>
            <a:r>
              <a:rPr sz="3600" spc="285" dirty="0"/>
              <a:t>g</a:t>
            </a:r>
            <a:r>
              <a:rPr sz="3600" spc="-105" dirty="0"/>
              <a:t> </a:t>
            </a:r>
            <a:r>
              <a:rPr sz="3600" spc="65" dirty="0"/>
              <a:t>o</a:t>
            </a:r>
            <a:r>
              <a:rPr sz="3600" spc="-270" dirty="0"/>
              <a:t>r</a:t>
            </a:r>
            <a:r>
              <a:rPr sz="3600" dirty="0"/>
              <a:t>	</a:t>
            </a:r>
            <a:r>
              <a:rPr sz="3600" spc="-220" dirty="0"/>
              <a:t>m</a:t>
            </a:r>
            <a:r>
              <a:rPr sz="3600" spc="-200" dirty="0"/>
              <a:t>i</a:t>
            </a:r>
            <a:r>
              <a:rPr sz="3600" dirty="0"/>
              <a:t>ss</a:t>
            </a:r>
            <a:r>
              <a:rPr sz="3600" spc="-200" dirty="0"/>
              <a:t>i</a:t>
            </a:r>
            <a:r>
              <a:rPr sz="3600" spc="-120" dirty="0"/>
              <a:t>n</a:t>
            </a:r>
            <a:r>
              <a:rPr sz="3600" spc="285" dirty="0"/>
              <a:t>g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spc="-105" dirty="0"/>
              <a:t> </a:t>
            </a:r>
            <a:r>
              <a:rPr sz="3600" spc="-200" dirty="0"/>
              <a:t>i</a:t>
            </a:r>
            <a:r>
              <a:rPr sz="3600" spc="-114" dirty="0"/>
              <a:t>n</a:t>
            </a:r>
            <a:r>
              <a:rPr sz="3600" spc="-105" dirty="0"/>
              <a:t> </a:t>
            </a:r>
            <a:r>
              <a:rPr sz="3600" spc="-235" dirty="0"/>
              <a:t>t</a:t>
            </a:r>
            <a:r>
              <a:rPr sz="3600" spc="-120" dirty="0"/>
              <a:t>h</a:t>
            </a:r>
            <a:r>
              <a:rPr sz="3600" spc="20" dirty="0"/>
              <a:t>e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dirty="0"/>
              <a:t>	</a:t>
            </a:r>
            <a:r>
              <a:rPr sz="3600" spc="-95" dirty="0"/>
              <a:t>f</a:t>
            </a:r>
            <a:r>
              <a:rPr sz="3600" spc="-275" dirty="0"/>
              <a:t>r</a:t>
            </a:r>
            <a:r>
              <a:rPr sz="3600" spc="175" dirty="0"/>
              <a:t>a</a:t>
            </a:r>
            <a:r>
              <a:rPr sz="3600" spc="-220" dirty="0"/>
              <a:t>m</a:t>
            </a:r>
            <a:r>
              <a:rPr sz="3600" spc="15" dirty="0"/>
              <a:t>e</a:t>
            </a:r>
            <a:r>
              <a:rPr sz="3600" spc="-355" dirty="0"/>
              <a:t>.</a:t>
            </a:r>
            <a:r>
              <a:rPr sz="3600" spc="-105" dirty="0"/>
              <a:t> </a:t>
            </a:r>
            <a:r>
              <a:rPr sz="3600" spc="-50" dirty="0"/>
              <a:t>w</a:t>
            </a:r>
            <a:r>
              <a:rPr sz="3600" spc="-200" dirty="0"/>
              <a:t>i</a:t>
            </a:r>
            <a:r>
              <a:rPr sz="3600" spc="-235" dirty="0"/>
              <a:t>t</a:t>
            </a:r>
            <a:r>
              <a:rPr sz="3600" spc="-120" dirty="0"/>
              <a:t>h</a:t>
            </a:r>
            <a:r>
              <a:rPr sz="3600" spc="-200" dirty="0"/>
              <a:t>i</a:t>
            </a:r>
            <a:r>
              <a:rPr sz="3600" spc="-114" dirty="0"/>
              <a:t>n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spc="-105" dirty="0"/>
              <a:t> </a:t>
            </a:r>
            <a:r>
              <a:rPr sz="3600" spc="-95" dirty="0"/>
              <a:t>f</a:t>
            </a:r>
            <a:r>
              <a:rPr sz="3600" spc="-275" dirty="0"/>
              <a:t>r</a:t>
            </a:r>
            <a:r>
              <a:rPr sz="3600" spc="175" dirty="0"/>
              <a:t>a</a:t>
            </a:r>
            <a:r>
              <a:rPr sz="3600" spc="-220" dirty="0"/>
              <a:t>m</a:t>
            </a:r>
            <a:r>
              <a:rPr sz="3600" spc="15" dirty="0"/>
              <a:t>e</a:t>
            </a:r>
            <a:r>
              <a:rPr sz="3600" spc="-480" dirty="0"/>
              <a:t>,</a:t>
            </a:r>
            <a:r>
              <a:rPr sz="3600" spc="-105" dirty="0"/>
              <a:t> </a:t>
            </a:r>
            <a:r>
              <a:rPr sz="3600" spc="130" dirty="0"/>
              <a:t>a  </a:t>
            </a:r>
            <a:r>
              <a:rPr sz="3600" spc="-65" dirty="0"/>
              <a:t>missing</a:t>
            </a:r>
            <a:r>
              <a:rPr sz="3600" spc="-100" dirty="0"/>
              <a:t> </a:t>
            </a:r>
            <a:r>
              <a:rPr sz="3600" spc="-85" dirty="0"/>
              <a:t>value</a:t>
            </a:r>
            <a:r>
              <a:rPr sz="3600" spc="-95" dirty="0"/>
              <a:t> </a:t>
            </a:r>
            <a:r>
              <a:rPr sz="3600" spc="-100" dirty="0"/>
              <a:t>is</a:t>
            </a:r>
            <a:r>
              <a:rPr sz="3600" spc="-95" dirty="0"/>
              <a:t> </a:t>
            </a:r>
            <a:r>
              <a:rPr sz="3600" spc="-20" dirty="0"/>
              <a:t>denoted</a:t>
            </a:r>
            <a:r>
              <a:rPr sz="3600" spc="-95" dirty="0"/>
              <a:t> </a:t>
            </a:r>
            <a:r>
              <a:rPr sz="3600" spc="-85" dirty="0"/>
              <a:t>by	</a:t>
            </a:r>
            <a:r>
              <a:rPr sz="3600" spc="-105" dirty="0"/>
              <a:t>Nan.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3936" y="4648267"/>
            <a:ext cx="10382249" cy="5276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211" y="5550301"/>
            <a:ext cx="6085840" cy="2713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650" b="0" spc="-1000" dirty="0">
                <a:latin typeface="Trebuchet MS"/>
                <a:cs typeface="Trebuchet MS"/>
              </a:rPr>
              <a:t>i</a:t>
            </a:r>
            <a:r>
              <a:rPr sz="17650" b="0" spc="-60" dirty="0">
                <a:latin typeface="Trebuchet MS"/>
                <a:cs typeface="Trebuchet MS"/>
              </a:rPr>
              <a:t>s</a:t>
            </a:r>
            <a:r>
              <a:rPr sz="17650" b="0" spc="-670" dirty="0">
                <a:latin typeface="Trebuchet MS"/>
                <a:cs typeface="Trebuchet MS"/>
              </a:rPr>
              <a:t>nu</a:t>
            </a:r>
            <a:r>
              <a:rPr sz="17650" b="0" spc="-1330" dirty="0">
                <a:latin typeface="Trebuchet MS"/>
                <a:cs typeface="Trebuchet MS"/>
              </a:rPr>
              <a:t>ll</a:t>
            </a:r>
            <a:r>
              <a:rPr sz="17650" b="0" spc="-1055" dirty="0">
                <a:latin typeface="Trebuchet MS"/>
                <a:cs typeface="Trebuchet MS"/>
              </a:rPr>
              <a:t>(</a:t>
            </a:r>
            <a:r>
              <a:rPr sz="17650" b="0" spc="-1050" dirty="0">
                <a:latin typeface="Trebuchet MS"/>
                <a:cs typeface="Trebuchet MS"/>
              </a:rPr>
              <a:t>)</a:t>
            </a:r>
            <a:endParaRPr sz="17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6190" y="4515422"/>
            <a:ext cx="10858499" cy="57715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527440"/>
            <a:ext cx="5321935" cy="2375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400" b="0" spc="-434" dirty="0">
                <a:latin typeface="Trebuchet MS"/>
                <a:cs typeface="Trebuchet MS"/>
              </a:rPr>
              <a:t>f</a:t>
            </a:r>
            <a:r>
              <a:rPr sz="15400" b="0" spc="-865" dirty="0">
                <a:latin typeface="Trebuchet MS"/>
                <a:cs typeface="Trebuchet MS"/>
              </a:rPr>
              <a:t>i</a:t>
            </a:r>
            <a:r>
              <a:rPr sz="15400" b="0" spc="-1150" dirty="0">
                <a:latin typeface="Trebuchet MS"/>
                <a:cs typeface="Trebuchet MS"/>
              </a:rPr>
              <a:t>ll</a:t>
            </a:r>
            <a:r>
              <a:rPr sz="15400" b="0" spc="-570" dirty="0">
                <a:latin typeface="Trebuchet MS"/>
                <a:cs typeface="Trebuchet MS"/>
              </a:rPr>
              <a:t>n</a:t>
            </a:r>
            <a:r>
              <a:rPr sz="15400" b="0" spc="695" dirty="0">
                <a:latin typeface="Trebuchet MS"/>
                <a:cs typeface="Trebuchet MS"/>
              </a:rPr>
              <a:t>a</a:t>
            </a:r>
            <a:r>
              <a:rPr sz="15400" b="0" spc="-910" dirty="0">
                <a:latin typeface="Trebuchet MS"/>
                <a:cs typeface="Trebuchet MS"/>
              </a:rPr>
              <a:t>()</a:t>
            </a:r>
            <a:endParaRPr sz="15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63" y="1888163"/>
            <a:ext cx="13887449" cy="2914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063" y="4979147"/>
            <a:ext cx="17183681" cy="4943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04004" y="273051"/>
            <a:ext cx="58331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200" dirty="0">
                <a:latin typeface="Trebuchet MS"/>
                <a:cs typeface="Trebuchet MS"/>
              </a:rPr>
              <a:t>duplicates()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10" y="5143500"/>
            <a:ext cx="6191249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9310" marR="5080" indent="-5897245">
              <a:lnSpc>
                <a:spcPct val="116500"/>
              </a:lnSpc>
              <a:spcBef>
                <a:spcPts val="95"/>
              </a:spcBef>
            </a:pPr>
            <a:r>
              <a:rPr spc="3640" dirty="0"/>
              <a:t>WE</a:t>
            </a:r>
            <a:r>
              <a:rPr spc="-345" dirty="0"/>
              <a:t> </a:t>
            </a:r>
            <a:r>
              <a:rPr spc="2820" dirty="0"/>
              <a:t>vISuALISE</a:t>
            </a:r>
            <a:r>
              <a:rPr spc="-340" dirty="0"/>
              <a:t> </a:t>
            </a:r>
            <a:r>
              <a:rPr spc="2675" dirty="0"/>
              <a:t>THE </a:t>
            </a:r>
            <a:r>
              <a:rPr spc="-2835" dirty="0"/>
              <a:t> </a:t>
            </a:r>
            <a:r>
              <a:rPr spc="3050" dirty="0"/>
              <a:t>DATA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05975" marR="5080" indent="-3171825">
              <a:lnSpc>
                <a:spcPct val="115900"/>
              </a:lnSpc>
              <a:spcBef>
                <a:spcPts val="100"/>
              </a:spcBef>
            </a:pPr>
            <a:r>
              <a:rPr spc="-490" dirty="0"/>
              <a:t>r</a:t>
            </a:r>
            <a:r>
              <a:rPr spc="-10" dirty="0"/>
              <a:t>e</a:t>
            </a:r>
            <a:r>
              <a:rPr spc="70" dirty="0"/>
              <a:t>p</a:t>
            </a:r>
            <a:r>
              <a:rPr spc="-490" dirty="0"/>
              <a:t>r</a:t>
            </a:r>
            <a:r>
              <a:rPr spc="-10" dirty="0"/>
              <a:t>e</a:t>
            </a:r>
            <a:r>
              <a:rPr spc="-25" dirty="0"/>
              <a:t>s</a:t>
            </a:r>
            <a:r>
              <a:rPr spc="-10" dirty="0"/>
              <a:t>e</a:t>
            </a:r>
            <a:r>
              <a:rPr spc="-240" dirty="0"/>
              <a:t>n</a:t>
            </a:r>
            <a:r>
              <a:rPr spc="-425" dirty="0"/>
              <a:t>t</a:t>
            </a:r>
            <a:r>
              <a:rPr spc="-355" dirty="0"/>
              <a:t>i</a:t>
            </a:r>
            <a:r>
              <a:rPr spc="-240" dirty="0"/>
              <a:t>n</a:t>
            </a:r>
            <a:r>
              <a:rPr spc="455" dirty="0"/>
              <a:t>g</a:t>
            </a:r>
            <a:r>
              <a:rPr spc="-195" dirty="0"/>
              <a:t> </a:t>
            </a:r>
            <a:r>
              <a:rPr spc="70" dirty="0"/>
              <a:t>d</a:t>
            </a:r>
            <a:r>
              <a:rPr spc="270" dirty="0"/>
              <a:t>a</a:t>
            </a:r>
            <a:r>
              <a:rPr spc="-425" dirty="0"/>
              <a:t>t</a:t>
            </a:r>
            <a:r>
              <a:rPr spc="275" dirty="0"/>
              <a:t>a</a:t>
            </a:r>
            <a:r>
              <a:rPr spc="-195" dirty="0"/>
              <a:t> </a:t>
            </a:r>
            <a:r>
              <a:rPr spc="-355" dirty="0"/>
              <a:t>i</a:t>
            </a:r>
            <a:r>
              <a:rPr spc="-235" dirty="0"/>
              <a:t>n</a:t>
            </a:r>
            <a:r>
              <a:rPr spc="-195" dirty="0"/>
              <a:t> </a:t>
            </a:r>
            <a:r>
              <a:rPr spc="-409" dirty="0"/>
              <a:t>v</a:t>
            </a:r>
            <a:r>
              <a:rPr spc="-355" dirty="0"/>
              <a:t>i</a:t>
            </a:r>
            <a:r>
              <a:rPr spc="-25" dirty="0"/>
              <a:t>s</a:t>
            </a:r>
            <a:r>
              <a:rPr spc="-240" dirty="0"/>
              <a:t>u</a:t>
            </a:r>
            <a:r>
              <a:rPr spc="270" dirty="0"/>
              <a:t>a</a:t>
            </a:r>
            <a:r>
              <a:rPr spc="-475" dirty="0"/>
              <a:t>l  </a:t>
            </a:r>
            <a:r>
              <a:rPr spc="-170" dirty="0"/>
              <a:t>formats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756" y="9635611"/>
            <a:ext cx="573405" cy="374015"/>
          </a:xfrm>
          <a:custGeom>
            <a:avLst/>
            <a:gdLst/>
            <a:ahLst/>
            <a:cxnLst/>
            <a:rect l="l" t="t" r="r" b="b"/>
            <a:pathLst>
              <a:path w="573405" h="374015">
                <a:moveTo>
                  <a:pt x="0" y="373811"/>
                </a:moveTo>
                <a:lnTo>
                  <a:pt x="573192" y="373811"/>
                </a:lnTo>
                <a:lnTo>
                  <a:pt x="573192" y="0"/>
                </a:lnTo>
                <a:lnTo>
                  <a:pt x="0" y="0"/>
                </a:lnTo>
                <a:lnTo>
                  <a:pt x="0" y="373811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6606" y="9328929"/>
            <a:ext cx="574675" cy="680720"/>
          </a:xfrm>
          <a:custGeom>
            <a:avLst/>
            <a:gdLst/>
            <a:ahLst/>
            <a:cxnLst/>
            <a:rect l="l" t="t" r="r" b="b"/>
            <a:pathLst>
              <a:path w="574675" h="680720">
                <a:moveTo>
                  <a:pt x="0" y="680494"/>
                </a:moveTo>
                <a:lnTo>
                  <a:pt x="574053" y="680494"/>
                </a:lnTo>
                <a:lnTo>
                  <a:pt x="574053" y="0"/>
                </a:lnTo>
                <a:lnTo>
                  <a:pt x="0" y="0"/>
                </a:lnTo>
                <a:lnTo>
                  <a:pt x="0" y="680494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3017" y="8829589"/>
            <a:ext cx="577215" cy="1179830"/>
          </a:xfrm>
          <a:custGeom>
            <a:avLst/>
            <a:gdLst/>
            <a:ahLst/>
            <a:cxnLst/>
            <a:rect l="l" t="t" r="r" b="b"/>
            <a:pathLst>
              <a:path w="577214" h="1179829">
                <a:moveTo>
                  <a:pt x="0" y="1179834"/>
                </a:moveTo>
                <a:lnTo>
                  <a:pt x="577145" y="1179834"/>
                </a:lnTo>
                <a:lnTo>
                  <a:pt x="577145" y="0"/>
                </a:lnTo>
                <a:lnTo>
                  <a:pt x="0" y="0"/>
                </a:lnTo>
                <a:lnTo>
                  <a:pt x="0" y="1179834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1528" y="8316641"/>
            <a:ext cx="579755" cy="1692910"/>
          </a:xfrm>
          <a:custGeom>
            <a:avLst/>
            <a:gdLst/>
            <a:ahLst/>
            <a:cxnLst/>
            <a:rect l="l" t="t" r="r" b="b"/>
            <a:pathLst>
              <a:path w="579754" h="1692909">
                <a:moveTo>
                  <a:pt x="0" y="1692782"/>
                </a:moveTo>
                <a:lnTo>
                  <a:pt x="579593" y="1692782"/>
                </a:lnTo>
                <a:lnTo>
                  <a:pt x="579593" y="0"/>
                </a:lnTo>
                <a:lnTo>
                  <a:pt x="0" y="0"/>
                </a:lnTo>
                <a:lnTo>
                  <a:pt x="0" y="1692782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63569" y="7478967"/>
            <a:ext cx="5213350" cy="2602865"/>
            <a:chOff x="1063569" y="7478967"/>
            <a:chExt cx="5213350" cy="2602865"/>
          </a:xfrm>
        </p:grpSpPr>
        <p:sp>
          <p:nvSpPr>
            <p:cNvPr id="7" name="object 7"/>
            <p:cNvSpPr/>
            <p:nvPr/>
          </p:nvSpPr>
          <p:spPr>
            <a:xfrm>
              <a:off x="5594058" y="7911248"/>
              <a:ext cx="581660" cy="2098675"/>
            </a:xfrm>
            <a:custGeom>
              <a:avLst/>
              <a:gdLst/>
              <a:ahLst/>
              <a:cxnLst/>
              <a:rect l="l" t="t" r="r" b="b"/>
              <a:pathLst>
                <a:path w="581660" h="2098675">
                  <a:moveTo>
                    <a:pt x="0" y="2098175"/>
                  </a:moveTo>
                  <a:lnTo>
                    <a:pt x="581125" y="2098175"/>
                  </a:lnTo>
                  <a:lnTo>
                    <a:pt x="581125" y="0"/>
                  </a:lnTo>
                  <a:lnTo>
                    <a:pt x="0" y="0"/>
                  </a:lnTo>
                  <a:lnTo>
                    <a:pt x="0" y="2098175"/>
                  </a:lnTo>
                  <a:close/>
                </a:path>
              </a:pathLst>
            </a:custGeom>
            <a:solidFill>
              <a:srgbClr val="EC5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6681" y="10009423"/>
              <a:ext cx="4240530" cy="53340"/>
            </a:xfrm>
            <a:custGeom>
              <a:avLst/>
              <a:gdLst/>
              <a:ahLst/>
              <a:cxnLst/>
              <a:rect l="l" t="t" r="r" b="b"/>
              <a:pathLst>
                <a:path w="4240530" h="53340">
                  <a:moveTo>
                    <a:pt x="4240064" y="52916"/>
                  </a:moveTo>
                  <a:lnTo>
                    <a:pt x="0" y="44025"/>
                  </a:lnTo>
                  <a:lnTo>
                    <a:pt x="92" y="0"/>
                  </a:lnTo>
                  <a:lnTo>
                    <a:pt x="4240162" y="8891"/>
                  </a:lnTo>
                  <a:lnTo>
                    <a:pt x="4240064" y="52916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3268" y="7826309"/>
              <a:ext cx="130810" cy="462280"/>
            </a:xfrm>
            <a:custGeom>
              <a:avLst/>
              <a:gdLst/>
              <a:ahLst/>
              <a:cxnLst/>
              <a:rect l="l" t="t" r="r" b="b"/>
              <a:pathLst>
                <a:path w="130810" h="462279">
                  <a:moveTo>
                    <a:pt x="29103" y="453502"/>
                  </a:moveTo>
                  <a:lnTo>
                    <a:pt x="8424" y="426810"/>
                  </a:lnTo>
                  <a:lnTo>
                    <a:pt x="978" y="398609"/>
                  </a:lnTo>
                  <a:lnTo>
                    <a:pt x="0" y="385516"/>
                  </a:lnTo>
                  <a:lnTo>
                    <a:pt x="22935" y="5515"/>
                  </a:lnTo>
                  <a:lnTo>
                    <a:pt x="38139" y="848"/>
                  </a:lnTo>
                  <a:lnTo>
                    <a:pt x="72437" y="0"/>
                  </a:lnTo>
                  <a:lnTo>
                    <a:pt x="108855" y="22697"/>
                  </a:lnTo>
                  <a:lnTo>
                    <a:pt x="130423" y="88668"/>
                  </a:lnTo>
                  <a:lnTo>
                    <a:pt x="129696" y="117341"/>
                  </a:lnTo>
                  <a:lnTo>
                    <a:pt x="127449" y="190136"/>
                  </a:lnTo>
                  <a:lnTo>
                    <a:pt x="123587" y="287218"/>
                  </a:lnTo>
                  <a:lnTo>
                    <a:pt x="118012" y="388750"/>
                  </a:lnTo>
                  <a:lnTo>
                    <a:pt x="99899" y="435143"/>
                  </a:lnTo>
                  <a:lnTo>
                    <a:pt x="69781" y="462068"/>
                  </a:lnTo>
                  <a:lnTo>
                    <a:pt x="29103" y="45350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017" y="8311940"/>
              <a:ext cx="429259" cy="581025"/>
            </a:xfrm>
            <a:custGeom>
              <a:avLst/>
              <a:gdLst/>
              <a:ahLst/>
              <a:cxnLst/>
              <a:rect l="l" t="t" r="r" b="b"/>
              <a:pathLst>
                <a:path w="429260" h="581025">
                  <a:moveTo>
                    <a:pt x="246137" y="580864"/>
                  </a:moveTo>
                  <a:lnTo>
                    <a:pt x="202266" y="567582"/>
                  </a:lnTo>
                  <a:lnTo>
                    <a:pt x="23776" y="392328"/>
                  </a:lnTo>
                  <a:lnTo>
                    <a:pt x="0" y="206840"/>
                  </a:lnTo>
                  <a:lnTo>
                    <a:pt x="47166" y="59828"/>
                  </a:lnTo>
                  <a:lnTo>
                    <a:pt x="81503" y="0"/>
                  </a:lnTo>
                  <a:lnTo>
                    <a:pt x="387128" y="91689"/>
                  </a:lnTo>
                  <a:lnTo>
                    <a:pt x="396839" y="119893"/>
                  </a:lnTo>
                  <a:lnTo>
                    <a:pt x="415844" y="192424"/>
                  </a:lnTo>
                  <a:lnTo>
                    <a:pt x="428956" y="291154"/>
                  </a:lnTo>
                  <a:lnTo>
                    <a:pt x="420984" y="397958"/>
                  </a:lnTo>
                  <a:lnTo>
                    <a:pt x="407784" y="439487"/>
                  </a:lnTo>
                  <a:lnTo>
                    <a:pt x="386762" y="481990"/>
                  </a:lnTo>
                  <a:lnTo>
                    <a:pt x="359002" y="521422"/>
                  </a:lnTo>
                  <a:lnTo>
                    <a:pt x="325588" y="553741"/>
                  </a:lnTo>
                  <a:lnTo>
                    <a:pt x="287605" y="574903"/>
                  </a:lnTo>
                  <a:lnTo>
                    <a:pt x="246137" y="580864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1779" y="7539702"/>
              <a:ext cx="296545" cy="329565"/>
            </a:xfrm>
            <a:custGeom>
              <a:avLst/>
              <a:gdLst/>
              <a:ahLst/>
              <a:cxnLst/>
              <a:rect l="l" t="t" r="r" b="b"/>
              <a:pathLst>
                <a:path w="296544" h="329565">
                  <a:moveTo>
                    <a:pt x="195911" y="328947"/>
                  </a:moveTo>
                  <a:lnTo>
                    <a:pt x="106721" y="293544"/>
                  </a:lnTo>
                  <a:lnTo>
                    <a:pt x="40472" y="267057"/>
                  </a:lnTo>
                  <a:lnTo>
                    <a:pt x="0" y="250506"/>
                  </a:lnTo>
                  <a:lnTo>
                    <a:pt x="31678" y="193588"/>
                  </a:lnTo>
                  <a:lnTo>
                    <a:pt x="109170" y="81002"/>
                  </a:lnTo>
                  <a:lnTo>
                    <a:pt x="206163" y="0"/>
                  </a:lnTo>
                  <a:lnTo>
                    <a:pt x="296343" y="37834"/>
                  </a:lnTo>
                  <a:lnTo>
                    <a:pt x="290204" y="45652"/>
                  </a:lnTo>
                  <a:lnTo>
                    <a:pt x="276044" y="66615"/>
                  </a:lnTo>
                  <a:lnTo>
                    <a:pt x="260247" y="96986"/>
                  </a:lnTo>
                  <a:lnTo>
                    <a:pt x="249196" y="133027"/>
                  </a:lnTo>
                  <a:lnTo>
                    <a:pt x="236457" y="178935"/>
                  </a:lnTo>
                  <a:lnTo>
                    <a:pt x="216187" y="240748"/>
                  </a:lnTo>
                  <a:lnTo>
                    <a:pt x="199100" y="297681"/>
                  </a:lnTo>
                  <a:lnTo>
                    <a:pt x="195911" y="328947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15000" y="8131441"/>
              <a:ext cx="211454" cy="337185"/>
            </a:xfrm>
            <a:custGeom>
              <a:avLst/>
              <a:gdLst/>
              <a:ahLst/>
              <a:cxnLst/>
              <a:rect l="l" t="t" r="r" b="b"/>
              <a:pathLst>
                <a:path w="211455" h="337184">
                  <a:moveTo>
                    <a:pt x="11349" y="132452"/>
                  </a:moveTo>
                  <a:lnTo>
                    <a:pt x="0" y="68793"/>
                  </a:lnTo>
                  <a:lnTo>
                    <a:pt x="29822" y="28036"/>
                  </a:lnTo>
                  <a:lnTo>
                    <a:pt x="70182" y="6374"/>
                  </a:lnTo>
                  <a:lnTo>
                    <a:pt x="90443" y="0"/>
                  </a:lnTo>
                  <a:lnTo>
                    <a:pt x="136637" y="147640"/>
                  </a:lnTo>
                  <a:lnTo>
                    <a:pt x="175051" y="236633"/>
                  </a:lnTo>
                  <a:lnTo>
                    <a:pt x="201308" y="280276"/>
                  </a:lnTo>
                  <a:lnTo>
                    <a:pt x="211033" y="291868"/>
                  </a:lnTo>
                  <a:lnTo>
                    <a:pt x="177497" y="336608"/>
                  </a:lnTo>
                  <a:lnTo>
                    <a:pt x="157616" y="315724"/>
                  </a:lnTo>
                  <a:lnTo>
                    <a:pt x="110635" y="263902"/>
                  </a:lnTo>
                  <a:lnTo>
                    <a:pt x="55547" y="197395"/>
                  </a:lnTo>
                  <a:lnTo>
                    <a:pt x="11349" y="13245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104" y="8302946"/>
              <a:ext cx="203021" cy="2586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99323" y="7549502"/>
              <a:ext cx="565785" cy="2023745"/>
            </a:xfrm>
            <a:custGeom>
              <a:avLst/>
              <a:gdLst/>
              <a:ahLst/>
              <a:cxnLst/>
              <a:rect l="l" t="t" r="r" b="b"/>
              <a:pathLst>
                <a:path w="565785" h="2023745">
                  <a:moveTo>
                    <a:pt x="207238" y="422287"/>
                  </a:moveTo>
                  <a:lnTo>
                    <a:pt x="198488" y="350545"/>
                  </a:lnTo>
                  <a:lnTo>
                    <a:pt x="183934" y="305231"/>
                  </a:lnTo>
                  <a:lnTo>
                    <a:pt x="171767" y="277558"/>
                  </a:lnTo>
                  <a:lnTo>
                    <a:pt x="165849" y="254635"/>
                  </a:lnTo>
                  <a:lnTo>
                    <a:pt x="162763" y="227812"/>
                  </a:lnTo>
                  <a:lnTo>
                    <a:pt x="162382" y="201028"/>
                  </a:lnTo>
                  <a:lnTo>
                    <a:pt x="164553" y="178282"/>
                  </a:lnTo>
                  <a:lnTo>
                    <a:pt x="169011" y="161531"/>
                  </a:lnTo>
                  <a:lnTo>
                    <a:pt x="175475" y="144526"/>
                  </a:lnTo>
                  <a:lnTo>
                    <a:pt x="182384" y="126885"/>
                  </a:lnTo>
                  <a:lnTo>
                    <a:pt x="188226" y="108204"/>
                  </a:lnTo>
                  <a:lnTo>
                    <a:pt x="192951" y="2895"/>
                  </a:lnTo>
                  <a:lnTo>
                    <a:pt x="146621" y="0"/>
                  </a:lnTo>
                  <a:lnTo>
                    <a:pt x="89382" y="41097"/>
                  </a:lnTo>
                  <a:lnTo>
                    <a:pt x="61379" y="67779"/>
                  </a:lnTo>
                  <a:lnTo>
                    <a:pt x="60921" y="101434"/>
                  </a:lnTo>
                  <a:lnTo>
                    <a:pt x="55054" y="175412"/>
                  </a:lnTo>
                  <a:lnTo>
                    <a:pt x="36995" y="249212"/>
                  </a:lnTo>
                  <a:lnTo>
                    <a:pt x="0" y="282359"/>
                  </a:lnTo>
                  <a:lnTo>
                    <a:pt x="4965" y="303834"/>
                  </a:lnTo>
                  <a:lnTo>
                    <a:pt x="79260" y="351980"/>
                  </a:lnTo>
                  <a:lnTo>
                    <a:pt x="165722" y="400291"/>
                  </a:lnTo>
                  <a:lnTo>
                    <a:pt x="207238" y="422287"/>
                  </a:lnTo>
                  <a:close/>
                </a:path>
                <a:path w="565785" h="2023745">
                  <a:moveTo>
                    <a:pt x="565594" y="1407972"/>
                  </a:moveTo>
                  <a:lnTo>
                    <a:pt x="479082" y="1274787"/>
                  </a:lnTo>
                  <a:lnTo>
                    <a:pt x="341947" y="1161580"/>
                  </a:lnTo>
                  <a:lnTo>
                    <a:pt x="214553" y="1069860"/>
                  </a:lnTo>
                  <a:lnTo>
                    <a:pt x="158432" y="1032065"/>
                  </a:lnTo>
                  <a:lnTo>
                    <a:pt x="1244" y="1215440"/>
                  </a:lnTo>
                  <a:lnTo>
                    <a:pt x="60528" y="1262240"/>
                  </a:lnTo>
                  <a:lnTo>
                    <a:pt x="197180" y="1363878"/>
                  </a:lnTo>
                  <a:lnTo>
                    <a:pt x="349377" y="1462252"/>
                  </a:lnTo>
                  <a:lnTo>
                    <a:pt x="370535" y="1469644"/>
                  </a:lnTo>
                  <a:lnTo>
                    <a:pt x="345490" y="2023592"/>
                  </a:lnTo>
                  <a:lnTo>
                    <a:pt x="402501" y="1994903"/>
                  </a:lnTo>
                  <a:lnTo>
                    <a:pt x="564476" y="1411909"/>
                  </a:lnTo>
                  <a:lnTo>
                    <a:pt x="563499" y="1411998"/>
                  </a:lnTo>
                  <a:lnTo>
                    <a:pt x="565594" y="140797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972" y="9524617"/>
              <a:ext cx="186889" cy="1206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2271" y="8893932"/>
              <a:ext cx="706120" cy="1080135"/>
            </a:xfrm>
            <a:custGeom>
              <a:avLst/>
              <a:gdLst/>
              <a:ahLst/>
              <a:cxnLst/>
              <a:rect l="l" t="t" r="r" b="b"/>
              <a:pathLst>
                <a:path w="706119" h="1080134">
                  <a:moveTo>
                    <a:pt x="0" y="1079767"/>
                  </a:moveTo>
                  <a:lnTo>
                    <a:pt x="305462" y="584455"/>
                  </a:lnTo>
                  <a:lnTo>
                    <a:pt x="443732" y="0"/>
                  </a:lnTo>
                  <a:lnTo>
                    <a:pt x="705820" y="47328"/>
                  </a:lnTo>
                  <a:lnTo>
                    <a:pt x="678307" y="120190"/>
                  </a:lnTo>
                  <a:lnTo>
                    <a:pt x="611327" y="290606"/>
                  </a:lnTo>
                  <a:lnTo>
                    <a:pt x="528212" y="486320"/>
                  </a:lnTo>
                  <a:lnTo>
                    <a:pt x="452299" y="635076"/>
                  </a:lnTo>
                  <a:lnTo>
                    <a:pt x="360029" y="753092"/>
                  </a:lnTo>
                  <a:lnTo>
                    <a:pt x="232291" y="894729"/>
                  </a:lnTo>
                  <a:lnTo>
                    <a:pt x="119027" y="1013674"/>
                  </a:lnTo>
                  <a:lnTo>
                    <a:pt x="70174" y="1063614"/>
                  </a:lnTo>
                  <a:lnTo>
                    <a:pt x="0" y="1079767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569" y="9946018"/>
              <a:ext cx="173779" cy="1356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54063" y="8412391"/>
              <a:ext cx="1210945" cy="1061720"/>
            </a:xfrm>
            <a:custGeom>
              <a:avLst/>
              <a:gdLst/>
              <a:ahLst/>
              <a:cxnLst/>
              <a:rect l="l" t="t" r="r" b="b"/>
              <a:pathLst>
                <a:path w="1210945" h="1061720">
                  <a:moveTo>
                    <a:pt x="344147" y="1061230"/>
                  </a:moveTo>
                  <a:lnTo>
                    <a:pt x="284126" y="1060658"/>
                  </a:lnTo>
                  <a:lnTo>
                    <a:pt x="197288" y="1011825"/>
                  </a:lnTo>
                  <a:lnTo>
                    <a:pt x="113151" y="934577"/>
                  </a:lnTo>
                  <a:lnTo>
                    <a:pt x="34654" y="860510"/>
                  </a:lnTo>
                  <a:lnTo>
                    <a:pt x="0" y="827422"/>
                  </a:lnTo>
                  <a:lnTo>
                    <a:pt x="441496" y="0"/>
                  </a:lnTo>
                  <a:lnTo>
                    <a:pt x="809146" y="15335"/>
                  </a:lnTo>
                  <a:lnTo>
                    <a:pt x="1210445" y="460286"/>
                  </a:lnTo>
                  <a:lnTo>
                    <a:pt x="1174135" y="514718"/>
                  </a:lnTo>
                  <a:lnTo>
                    <a:pt x="1078602" y="636760"/>
                  </a:lnTo>
                  <a:lnTo>
                    <a:pt x="943943" y="764531"/>
                  </a:lnTo>
                  <a:lnTo>
                    <a:pt x="790258" y="836151"/>
                  </a:lnTo>
                  <a:lnTo>
                    <a:pt x="748923" y="868243"/>
                  </a:lnTo>
                  <a:lnTo>
                    <a:pt x="701487" y="932474"/>
                  </a:lnTo>
                  <a:lnTo>
                    <a:pt x="662416" y="995478"/>
                  </a:lnTo>
                  <a:lnTo>
                    <a:pt x="646177" y="1023894"/>
                  </a:lnTo>
                  <a:lnTo>
                    <a:pt x="629799" y="1028831"/>
                  </a:lnTo>
                  <a:lnTo>
                    <a:pt x="591224" y="1039606"/>
                  </a:lnTo>
                  <a:lnTo>
                    <a:pt x="546289" y="1050166"/>
                  </a:lnTo>
                  <a:lnTo>
                    <a:pt x="510831" y="1054457"/>
                  </a:lnTo>
                  <a:lnTo>
                    <a:pt x="473692" y="1055602"/>
                  </a:lnTo>
                  <a:lnTo>
                    <a:pt x="412733" y="1058702"/>
                  </a:lnTo>
                  <a:lnTo>
                    <a:pt x="344147" y="1061230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7723" y="7739246"/>
              <a:ext cx="389890" cy="694055"/>
            </a:xfrm>
            <a:custGeom>
              <a:avLst/>
              <a:gdLst/>
              <a:ahLst/>
              <a:cxnLst/>
              <a:rect l="l" t="t" r="r" b="b"/>
              <a:pathLst>
                <a:path w="389889" h="694054">
                  <a:moveTo>
                    <a:pt x="237030" y="693547"/>
                  </a:moveTo>
                  <a:lnTo>
                    <a:pt x="186445" y="690040"/>
                  </a:lnTo>
                  <a:lnTo>
                    <a:pt x="118781" y="659287"/>
                  </a:lnTo>
                  <a:lnTo>
                    <a:pt x="54337" y="615733"/>
                  </a:lnTo>
                  <a:lnTo>
                    <a:pt x="18604" y="589130"/>
                  </a:lnTo>
                  <a:lnTo>
                    <a:pt x="0" y="572217"/>
                  </a:lnTo>
                  <a:lnTo>
                    <a:pt x="23902" y="499530"/>
                  </a:lnTo>
                  <a:lnTo>
                    <a:pt x="36366" y="469538"/>
                  </a:lnTo>
                  <a:lnTo>
                    <a:pt x="44454" y="440877"/>
                  </a:lnTo>
                  <a:lnTo>
                    <a:pt x="50005" y="413798"/>
                  </a:lnTo>
                  <a:lnTo>
                    <a:pt x="54860" y="388552"/>
                  </a:lnTo>
                  <a:lnTo>
                    <a:pt x="57699" y="333889"/>
                  </a:lnTo>
                  <a:lnTo>
                    <a:pt x="47239" y="285438"/>
                  </a:lnTo>
                  <a:lnTo>
                    <a:pt x="31912" y="241913"/>
                  </a:lnTo>
                  <a:lnTo>
                    <a:pt x="20148" y="202029"/>
                  </a:lnTo>
                  <a:lnTo>
                    <a:pt x="33286" y="119997"/>
                  </a:lnTo>
                  <a:lnTo>
                    <a:pt x="53004" y="85913"/>
                  </a:lnTo>
                  <a:lnTo>
                    <a:pt x="90644" y="49998"/>
                  </a:lnTo>
                  <a:lnTo>
                    <a:pt x="157326" y="0"/>
                  </a:lnTo>
                  <a:lnTo>
                    <a:pt x="183091" y="27277"/>
                  </a:lnTo>
                  <a:lnTo>
                    <a:pt x="240947" y="87902"/>
                  </a:lnTo>
                  <a:lnTo>
                    <a:pt x="301736" y="150064"/>
                  </a:lnTo>
                  <a:lnTo>
                    <a:pt x="336301" y="181954"/>
                  </a:lnTo>
                  <a:lnTo>
                    <a:pt x="346301" y="172569"/>
                  </a:lnTo>
                  <a:lnTo>
                    <a:pt x="333971" y="133929"/>
                  </a:lnTo>
                  <a:lnTo>
                    <a:pt x="315040" y="91830"/>
                  </a:lnTo>
                  <a:lnTo>
                    <a:pt x="305235" y="72064"/>
                  </a:lnTo>
                  <a:lnTo>
                    <a:pt x="316525" y="82870"/>
                  </a:lnTo>
                  <a:lnTo>
                    <a:pt x="342322" y="113876"/>
                  </a:lnTo>
                  <a:lnTo>
                    <a:pt x="370517" y="162967"/>
                  </a:lnTo>
                  <a:lnTo>
                    <a:pt x="389001" y="228026"/>
                  </a:lnTo>
                  <a:lnTo>
                    <a:pt x="389616" y="262850"/>
                  </a:lnTo>
                  <a:lnTo>
                    <a:pt x="381624" y="296180"/>
                  </a:lnTo>
                  <a:lnTo>
                    <a:pt x="365429" y="335511"/>
                  </a:lnTo>
                  <a:lnTo>
                    <a:pt x="341435" y="388341"/>
                  </a:lnTo>
                  <a:lnTo>
                    <a:pt x="329554" y="492016"/>
                  </a:lnTo>
                  <a:lnTo>
                    <a:pt x="319024" y="582581"/>
                  </a:lnTo>
                  <a:lnTo>
                    <a:pt x="309274" y="664275"/>
                  </a:lnTo>
                  <a:lnTo>
                    <a:pt x="279681" y="678462"/>
                  </a:lnTo>
                  <a:lnTo>
                    <a:pt x="268715" y="684718"/>
                  </a:lnTo>
                  <a:lnTo>
                    <a:pt x="237030" y="693547"/>
                  </a:lnTo>
                  <a:close/>
                </a:path>
              </a:pathLst>
            </a:custGeom>
            <a:solidFill>
              <a:srgbClr val="85B0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52739" y="7487056"/>
              <a:ext cx="537210" cy="781685"/>
            </a:xfrm>
            <a:custGeom>
              <a:avLst/>
              <a:gdLst/>
              <a:ahLst/>
              <a:cxnLst/>
              <a:rect l="l" t="t" r="r" b="b"/>
              <a:pathLst>
                <a:path w="537210" h="781684">
                  <a:moveTo>
                    <a:pt x="231089" y="441312"/>
                  </a:moveTo>
                  <a:lnTo>
                    <a:pt x="228092" y="396328"/>
                  </a:lnTo>
                  <a:lnTo>
                    <a:pt x="208521" y="369341"/>
                  </a:lnTo>
                  <a:lnTo>
                    <a:pt x="175717" y="361238"/>
                  </a:lnTo>
                  <a:lnTo>
                    <a:pt x="148590" y="369912"/>
                  </a:lnTo>
                  <a:lnTo>
                    <a:pt x="112610" y="408876"/>
                  </a:lnTo>
                  <a:lnTo>
                    <a:pt x="69583" y="503034"/>
                  </a:lnTo>
                  <a:lnTo>
                    <a:pt x="33693" y="611352"/>
                  </a:lnTo>
                  <a:lnTo>
                    <a:pt x="9118" y="700659"/>
                  </a:lnTo>
                  <a:lnTo>
                    <a:pt x="0" y="737806"/>
                  </a:lnTo>
                  <a:lnTo>
                    <a:pt x="622" y="744740"/>
                  </a:lnTo>
                  <a:lnTo>
                    <a:pt x="3911" y="759904"/>
                  </a:lnTo>
                  <a:lnTo>
                    <a:pt x="11950" y="774839"/>
                  </a:lnTo>
                  <a:lnTo>
                    <a:pt x="26835" y="781088"/>
                  </a:lnTo>
                  <a:lnTo>
                    <a:pt x="44069" y="779094"/>
                  </a:lnTo>
                  <a:lnTo>
                    <a:pt x="189217" y="548563"/>
                  </a:lnTo>
                  <a:lnTo>
                    <a:pt x="217982" y="495122"/>
                  </a:lnTo>
                  <a:lnTo>
                    <a:pt x="231089" y="441312"/>
                  </a:lnTo>
                  <a:close/>
                </a:path>
                <a:path w="537210" h="781684">
                  <a:moveTo>
                    <a:pt x="536676" y="123240"/>
                  </a:moveTo>
                  <a:lnTo>
                    <a:pt x="529018" y="77203"/>
                  </a:lnTo>
                  <a:lnTo>
                    <a:pt x="504659" y="37376"/>
                  </a:lnTo>
                  <a:lnTo>
                    <a:pt x="465518" y="8978"/>
                  </a:lnTo>
                  <a:lnTo>
                    <a:pt x="422300" y="0"/>
                  </a:lnTo>
                  <a:lnTo>
                    <a:pt x="384797" y="12052"/>
                  </a:lnTo>
                  <a:lnTo>
                    <a:pt x="353504" y="40817"/>
                  </a:lnTo>
                  <a:lnTo>
                    <a:pt x="328993" y="81953"/>
                  </a:lnTo>
                  <a:lnTo>
                    <a:pt x="323786" y="124117"/>
                  </a:lnTo>
                  <a:lnTo>
                    <a:pt x="337858" y="172605"/>
                  </a:lnTo>
                  <a:lnTo>
                    <a:pt x="365480" y="220535"/>
                  </a:lnTo>
                  <a:lnTo>
                    <a:pt x="400951" y="261048"/>
                  </a:lnTo>
                  <a:lnTo>
                    <a:pt x="438518" y="287248"/>
                  </a:lnTo>
                  <a:lnTo>
                    <a:pt x="456539" y="281393"/>
                  </a:lnTo>
                  <a:lnTo>
                    <a:pt x="479031" y="255117"/>
                  </a:lnTo>
                  <a:lnTo>
                    <a:pt x="487616" y="241020"/>
                  </a:lnTo>
                  <a:lnTo>
                    <a:pt x="487756" y="244094"/>
                  </a:lnTo>
                  <a:lnTo>
                    <a:pt x="496519" y="246380"/>
                  </a:lnTo>
                  <a:lnTo>
                    <a:pt x="505942" y="247967"/>
                  </a:lnTo>
                  <a:lnTo>
                    <a:pt x="513435" y="248081"/>
                  </a:lnTo>
                  <a:lnTo>
                    <a:pt x="516369" y="245922"/>
                  </a:lnTo>
                  <a:lnTo>
                    <a:pt x="515150" y="228066"/>
                  </a:lnTo>
                  <a:lnTo>
                    <a:pt x="512686" y="196392"/>
                  </a:lnTo>
                  <a:lnTo>
                    <a:pt x="525691" y="170332"/>
                  </a:lnTo>
                  <a:lnTo>
                    <a:pt x="536676" y="123240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5893" y="7478967"/>
              <a:ext cx="153291" cy="1896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7698" y="7490353"/>
              <a:ext cx="329565" cy="354965"/>
            </a:xfrm>
            <a:custGeom>
              <a:avLst/>
              <a:gdLst/>
              <a:ahLst/>
              <a:cxnLst/>
              <a:rect l="l" t="t" r="r" b="b"/>
              <a:pathLst>
                <a:path w="329564" h="354965">
                  <a:moveTo>
                    <a:pt x="0" y="321082"/>
                  </a:moveTo>
                  <a:lnTo>
                    <a:pt x="37438" y="253058"/>
                  </a:lnTo>
                  <a:lnTo>
                    <a:pt x="72980" y="192670"/>
                  </a:lnTo>
                  <a:lnTo>
                    <a:pt x="109732" y="136603"/>
                  </a:lnTo>
                  <a:lnTo>
                    <a:pt x="136613" y="97664"/>
                  </a:lnTo>
                  <a:lnTo>
                    <a:pt x="164174" y="58834"/>
                  </a:lnTo>
                  <a:lnTo>
                    <a:pt x="192891" y="25814"/>
                  </a:lnTo>
                  <a:lnTo>
                    <a:pt x="255690" y="0"/>
                  </a:lnTo>
                  <a:lnTo>
                    <a:pt x="313573" y="24798"/>
                  </a:lnTo>
                  <a:lnTo>
                    <a:pt x="329069" y="58750"/>
                  </a:lnTo>
                  <a:lnTo>
                    <a:pt x="323057" y="88739"/>
                  </a:lnTo>
                  <a:lnTo>
                    <a:pt x="316414" y="101650"/>
                  </a:lnTo>
                  <a:lnTo>
                    <a:pt x="310509" y="113302"/>
                  </a:lnTo>
                  <a:lnTo>
                    <a:pt x="292109" y="140280"/>
                  </a:lnTo>
                  <a:lnTo>
                    <a:pt x="260182" y="170618"/>
                  </a:lnTo>
                  <a:lnTo>
                    <a:pt x="213696" y="192347"/>
                  </a:lnTo>
                  <a:lnTo>
                    <a:pt x="213689" y="200162"/>
                  </a:lnTo>
                  <a:lnTo>
                    <a:pt x="211890" y="221199"/>
                  </a:lnTo>
                  <a:lnTo>
                    <a:pt x="205633" y="251848"/>
                  </a:lnTo>
                  <a:lnTo>
                    <a:pt x="192252" y="288497"/>
                  </a:lnTo>
                  <a:lnTo>
                    <a:pt x="177554" y="322446"/>
                  </a:lnTo>
                  <a:lnTo>
                    <a:pt x="170508" y="342616"/>
                  </a:lnTo>
                  <a:lnTo>
                    <a:pt x="168325" y="352301"/>
                  </a:lnTo>
                  <a:lnTo>
                    <a:pt x="168217" y="354798"/>
                  </a:lnTo>
                  <a:lnTo>
                    <a:pt x="165731" y="351152"/>
                  </a:lnTo>
                  <a:lnTo>
                    <a:pt x="155372" y="341224"/>
                  </a:lnTo>
                  <a:lnTo>
                    <a:pt x="132786" y="326527"/>
                  </a:lnTo>
                  <a:lnTo>
                    <a:pt x="93622" y="308571"/>
                  </a:lnTo>
                  <a:lnTo>
                    <a:pt x="58331" y="302463"/>
                  </a:lnTo>
                  <a:lnTo>
                    <a:pt x="28444" y="307660"/>
                  </a:lnTo>
                  <a:lnTo>
                    <a:pt x="7740" y="316440"/>
                  </a:lnTo>
                  <a:lnTo>
                    <a:pt x="0" y="321082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64630" y="8193824"/>
              <a:ext cx="236854" cy="361950"/>
            </a:xfrm>
            <a:custGeom>
              <a:avLst/>
              <a:gdLst/>
              <a:ahLst/>
              <a:cxnLst/>
              <a:rect l="l" t="t" r="r" b="b"/>
              <a:pathLst>
                <a:path w="236855" h="361950">
                  <a:moveTo>
                    <a:pt x="227967" y="361835"/>
                  </a:moveTo>
                  <a:lnTo>
                    <a:pt x="178728" y="319600"/>
                  </a:lnTo>
                  <a:lnTo>
                    <a:pt x="78829" y="219056"/>
                  </a:lnTo>
                  <a:lnTo>
                    <a:pt x="0" y="99442"/>
                  </a:lnTo>
                  <a:lnTo>
                    <a:pt x="13969" y="0"/>
                  </a:lnTo>
                  <a:lnTo>
                    <a:pt x="64259" y="12939"/>
                  </a:lnTo>
                  <a:lnTo>
                    <a:pt x="236305" y="306636"/>
                  </a:lnTo>
                  <a:lnTo>
                    <a:pt x="227967" y="361835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075" y="8419057"/>
              <a:ext cx="247806" cy="22099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96120" y="6787216"/>
            <a:ext cx="3524249" cy="29622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"/>
            <a:ext cx="13532458" cy="503950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82228" y="4147818"/>
            <a:ext cx="16123919" cy="282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95"/>
              </a:spcBef>
            </a:pPr>
            <a:r>
              <a:rPr sz="53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8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visualization is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1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85" dirty="0">
                <a:solidFill>
                  <a:srgbClr val="FFFFFF"/>
                </a:solidFill>
                <a:latin typeface="Trebuchet MS"/>
                <a:cs typeface="Trebuchet MS"/>
              </a:rPr>
              <a:t>interdisciplinary </a:t>
            </a:r>
            <a:r>
              <a:rPr sz="5300" spc="-1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4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4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3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14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3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300" spc="-2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300" spc="-15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16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53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210" dirty="0">
                <a:solidFill>
                  <a:srgbClr val="FFFFFF"/>
                </a:solidFill>
                <a:latin typeface="Trebuchet MS"/>
                <a:cs typeface="Trebuchet MS"/>
              </a:rPr>
              <a:t>information.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1080" y="1377346"/>
            <a:ext cx="105867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6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5700" spc="-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700" spc="130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5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495"/>
            <a:ext cx="13277196" cy="5448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963" rIns="0" bIns="0" rtlCol="0">
            <a:spAutoFit/>
          </a:bodyPr>
          <a:lstStyle/>
          <a:p>
            <a:pPr marL="879475" marR="5080">
              <a:lnSpc>
                <a:spcPct val="116399"/>
              </a:lnSpc>
              <a:spcBef>
                <a:spcPts val="100"/>
              </a:spcBef>
            </a:pPr>
            <a:r>
              <a:rPr sz="4350" b="0" spc="1345" dirty="0">
                <a:latin typeface="Arial MT"/>
                <a:cs typeface="Arial MT"/>
              </a:rPr>
              <a:t>WHAT</a:t>
            </a:r>
            <a:r>
              <a:rPr sz="4350" b="0" spc="-145" dirty="0">
                <a:latin typeface="Arial MT"/>
                <a:cs typeface="Arial MT"/>
              </a:rPr>
              <a:t> </a:t>
            </a:r>
            <a:r>
              <a:rPr sz="4350" b="0" spc="695" dirty="0">
                <a:latin typeface="Arial MT"/>
                <a:cs typeface="Arial MT"/>
              </a:rPr>
              <a:t>IS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125" dirty="0">
                <a:latin typeface="Arial MT"/>
                <a:cs typeface="Arial MT"/>
              </a:rPr>
              <a:t>THE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270" dirty="0">
                <a:latin typeface="Arial MT"/>
                <a:cs typeface="Arial MT"/>
              </a:rPr>
              <a:t>PURPOSE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215" dirty="0">
                <a:latin typeface="Arial MT"/>
                <a:cs typeface="Arial MT"/>
              </a:rPr>
              <a:t>OF</a:t>
            </a:r>
            <a:r>
              <a:rPr sz="4350" b="0" spc="-145" dirty="0">
                <a:latin typeface="Arial MT"/>
                <a:cs typeface="Arial MT"/>
              </a:rPr>
              <a:t> </a:t>
            </a:r>
            <a:r>
              <a:rPr sz="4350" b="0" spc="950" dirty="0">
                <a:latin typeface="Arial MT"/>
                <a:cs typeface="Arial MT"/>
              </a:rPr>
              <a:t>USING </a:t>
            </a:r>
            <a:r>
              <a:rPr sz="4350" b="0" spc="-1190" dirty="0">
                <a:latin typeface="Arial MT"/>
                <a:cs typeface="Arial MT"/>
              </a:rPr>
              <a:t> </a:t>
            </a:r>
            <a:r>
              <a:rPr sz="4350" b="0" spc="1019" dirty="0">
                <a:latin typeface="Arial MT"/>
                <a:cs typeface="Arial MT"/>
              </a:rPr>
              <a:t>VISUALIZATION?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003" y="6170923"/>
            <a:ext cx="1649158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6300"/>
              </a:lnSpc>
              <a:spcBef>
                <a:spcPts val="95"/>
              </a:spcBef>
            </a:pP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Visualization </a:t>
            </a:r>
            <a:r>
              <a:rPr sz="4300" spc="-160" dirty="0">
                <a:solidFill>
                  <a:srgbClr val="FFFFFF"/>
                </a:solidFill>
                <a:latin typeface="Trebuchet MS"/>
                <a:cs typeface="Trebuchet MS"/>
              </a:rPr>
              <a:t>lets 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comprehend </a:t>
            </a:r>
            <a:r>
              <a:rPr sz="4300" spc="-105" dirty="0">
                <a:solidFill>
                  <a:srgbClr val="FFFFFF"/>
                </a:solidFill>
                <a:latin typeface="Trebuchet MS"/>
                <a:cs typeface="Trebuchet MS"/>
              </a:rPr>
              <a:t>vast </a:t>
            </a:r>
            <a:r>
              <a:rPr sz="4300" spc="-100" dirty="0">
                <a:solidFill>
                  <a:srgbClr val="FFFFFF"/>
                </a:solidFill>
                <a:latin typeface="Trebuchet MS"/>
                <a:cs typeface="Trebuchet MS"/>
              </a:rPr>
              <a:t>amounts </a:t>
            </a:r>
            <a:r>
              <a:rPr sz="4300" spc="-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3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300" spc="15" dirty="0">
                <a:solidFill>
                  <a:srgbClr val="FFFFFF"/>
                </a:solidFill>
                <a:latin typeface="Trebuchet MS"/>
                <a:cs typeface="Trebuchet MS"/>
              </a:rPr>
              <a:t>glance </a:t>
            </a:r>
            <a:r>
              <a:rPr sz="4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Trebuchet MS"/>
                <a:cs typeface="Trebuchet MS"/>
              </a:rPr>
              <a:t>measure </a:t>
            </a:r>
            <a:r>
              <a:rPr sz="4300" spc="-1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impact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communicates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insight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visually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70" dirty="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30" dirty="0">
                <a:solidFill>
                  <a:srgbClr val="FFFFFF"/>
                </a:solidFill>
                <a:latin typeface="Trebuchet MS"/>
                <a:cs typeface="Trebuchet MS"/>
              </a:rPr>
              <a:t>audiences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8279" y="6035896"/>
            <a:ext cx="857885" cy="47625"/>
          </a:xfrm>
          <a:custGeom>
            <a:avLst/>
            <a:gdLst/>
            <a:ahLst/>
            <a:cxnLst/>
            <a:rect l="l" t="t" r="r" b="b"/>
            <a:pathLst>
              <a:path w="857885" h="47625">
                <a:moveTo>
                  <a:pt x="857653" y="47624"/>
                </a:moveTo>
                <a:lnTo>
                  <a:pt x="0" y="47624"/>
                </a:lnTo>
                <a:lnTo>
                  <a:pt x="0" y="0"/>
                </a:lnTo>
                <a:lnTo>
                  <a:pt x="857653" y="0"/>
                </a:lnTo>
                <a:lnTo>
                  <a:pt x="857653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4554" y="7769452"/>
            <a:ext cx="1701164" cy="47625"/>
          </a:xfrm>
          <a:custGeom>
            <a:avLst/>
            <a:gdLst/>
            <a:ahLst/>
            <a:cxnLst/>
            <a:rect l="l" t="t" r="r" b="b"/>
            <a:pathLst>
              <a:path w="1701164" h="47625">
                <a:moveTo>
                  <a:pt x="1700682" y="0"/>
                </a:moveTo>
                <a:lnTo>
                  <a:pt x="843013" y="0"/>
                </a:lnTo>
                <a:lnTo>
                  <a:pt x="0" y="0"/>
                </a:lnTo>
                <a:lnTo>
                  <a:pt x="0" y="47625"/>
                </a:lnTo>
                <a:lnTo>
                  <a:pt x="843013" y="47625"/>
                </a:lnTo>
                <a:lnTo>
                  <a:pt x="1700682" y="47625"/>
                </a:lnTo>
                <a:lnTo>
                  <a:pt x="1700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4157" y="2884137"/>
            <a:ext cx="16619219" cy="664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792730" algn="l"/>
              </a:tabLst>
            </a:pPr>
            <a:r>
              <a:rPr sz="385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Histo</a:t>
            </a:r>
            <a:r>
              <a:rPr sz="3850" b="1" spc="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85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ram:</a:t>
            </a:r>
            <a:r>
              <a:rPr sz="3850" b="1" spc="25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850" spc="-1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rebuchet MS"/>
                <a:cs typeface="Trebuchet MS"/>
              </a:rPr>
              <a:t>pandas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3850">
              <a:latin typeface="Trebuchet MS"/>
              <a:cs typeface="Trebuchet MS"/>
            </a:endParaRPr>
          </a:p>
          <a:p>
            <a:pPr marL="12700" marR="2048510">
              <a:lnSpc>
                <a:spcPct val="116900"/>
              </a:lnSpc>
              <a:spcBef>
                <a:spcPts val="2400"/>
              </a:spcBef>
            </a:pPr>
            <a:r>
              <a:rPr sz="3850" b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Scatter</a:t>
            </a:r>
            <a:r>
              <a:rPr sz="385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850" b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Plot:</a:t>
            </a:r>
            <a:r>
              <a:rPr sz="38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type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visualization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5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3850">
              <a:latin typeface="Trebuchet MS"/>
              <a:cs typeface="Trebuchet MS"/>
            </a:endParaRPr>
          </a:p>
          <a:p>
            <a:pPr marL="12700" marR="340360">
              <a:lnSpc>
                <a:spcPct val="116900"/>
              </a:lnSpc>
              <a:spcBef>
                <a:spcPts val="2025"/>
              </a:spcBef>
            </a:pPr>
            <a:r>
              <a:rPr sz="38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bar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-3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5" dirty="0">
                <a:solidFill>
                  <a:srgbClr val="FFFFFF"/>
                </a:solidFill>
                <a:latin typeface="Trebuchet MS"/>
                <a:cs typeface="Trebuchet MS"/>
              </a:rPr>
              <a:t>categorical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5" dirty="0">
                <a:solidFill>
                  <a:srgbClr val="FFFFFF"/>
                </a:solidFill>
                <a:latin typeface="Trebuchet MS"/>
                <a:cs typeface="Trebuchet MS"/>
              </a:rPr>
              <a:t>rectangular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bars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Trebuchet MS"/>
                <a:cs typeface="Trebuchet MS"/>
              </a:rPr>
              <a:t>lengths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that </a:t>
            </a:r>
            <a:r>
              <a:rPr sz="3850" spc="-16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represent.</a:t>
            </a: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29"/>
              </a:spcBef>
            </a:pPr>
            <a:r>
              <a:rPr sz="38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Trebuchet MS"/>
                <a:cs typeface="Trebuchet MS"/>
              </a:rPr>
              <a:t>pie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-3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numerical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50" dirty="0">
                <a:solidFill>
                  <a:srgbClr val="FFFFFF"/>
                </a:solidFill>
                <a:latin typeface="Trebuchet MS"/>
                <a:cs typeface="Trebuchet MS"/>
              </a:rPr>
              <a:t>column.</a:t>
            </a:r>
            <a:endParaRPr sz="3850">
              <a:latin typeface="Trebuchet MS"/>
              <a:cs typeface="Trebuchet MS"/>
            </a:endParaRPr>
          </a:p>
          <a:p>
            <a:pPr marL="12700" marR="5080">
              <a:lnSpc>
                <a:spcPct val="116900"/>
              </a:lnSpc>
              <a:spcBef>
                <a:spcPts val="2400"/>
              </a:spcBef>
            </a:pPr>
            <a:r>
              <a:rPr sz="385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Line</a:t>
            </a:r>
            <a:r>
              <a:rPr sz="3850" b="1" u="heavy" spc="-1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850" b="1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sz="38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65" dirty="0">
                <a:solidFill>
                  <a:srgbClr val="FFFFFF"/>
                </a:solidFill>
                <a:latin typeface="Trebuchet MS"/>
                <a:cs typeface="Trebuchet MS"/>
              </a:rPr>
              <a:t>plot.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85" dirty="0">
                <a:solidFill>
                  <a:srgbClr val="FFFFFF"/>
                </a:solidFill>
                <a:latin typeface="Trebuchet MS"/>
                <a:cs typeface="Trebuchet MS"/>
              </a:rPr>
              <a:t>line()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function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plot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0" dirty="0">
                <a:solidFill>
                  <a:srgbClr val="FFFFFF"/>
                </a:solidFill>
                <a:latin typeface="Trebuchet MS"/>
                <a:cs typeface="Trebuchet MS"/>
              </a:rPr>
              <a:t>DataFrame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lines.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is useful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lines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4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DataFrame's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coordinates.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2453" cy="34242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5395" y="967169"/>
            <a:ext cx="15587344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0" spc="1165" dirty="0">
                <a:latin typeface="Arial MT"/>
                <a:cs typeface="Arial MT"/>
              </a:rPr>
              <a:t>CHARTS</a:t>
            </a:r>
            <a:r>
              <a:rPr sz="4100" b="0" spc="-135" dirty="0">
                <a:latin typeface="Arial MT"/>
                <a:cs typeface="Arial MT"/>
              </a:rPr>
              <a:t> </a:t>
            </a:r>
            <a:r>
              <a:rPr sz="4100" b="0" spc="1160" dirty="0">
                <a:latin typeface="Arial MT"/>
                <a:cs typeface="Arial MT"/>
              </a:rPr>
              <a:t>FOR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1019" dirty="0">
                <a:latin typeface="Arial MT"/>
                <a:cs typeface="Arial MT"/>
              </a:rPr>
              <a:t>SHOWING</a:t>
            </a:r>
            <a:r>
              <a:rPr sz="4100" b="0" spc="-135" dirty="0">
                <a:latin typeface="Arial MT"/>
                <a:cs typeface="Arial MT"/>
              </a:rPr>
              <a:t> </a:t>
            </a:r>
            <a:r>
              <a:rPr sz="4100" b="0" spc="1330" dirty="0">
                <a:latin typeface="Arial MT"/>
                <a:cs typeface="Arial MT"/>
              </a:rPr>
              <a:t>cHANGE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1175" dirty="0">
                <a:latin typeface="Arial MT"/>
                <a:cs typeface="Arial MT"/>
              </a:rPr>
              <a:t>OVER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850" dirty="0">
                <a:latin typeface="Arial MT"/>
                <a:cs typeface="Arial MT"/>
              </a:rPr>
              <a:t>TIME</a:t>
            </a:r>
            <a:endParaRPr sz="4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4229" y="2693593"/>
            <a:ext cx="2239010" cy="47625"/>
          </a:xfrm>
          <a:custGeom>
            <a:avLst/>
            <a:gdLst/>
            <a:ahLst/>
            <a:cxnLst/>
            <a:rect l="l" t="t" r="r" b="b"/>
            <a:pathLst>
              <a:path w="2239010" h="47625">
                <a:moveTo>
                  <a:pt x="2238603" y="0"/>
                </a:moveTo>
                <a:lnTo>
                  <a:pt x="2085047" y="0"/>
                </a:lnTo>
                <a:lnTo>
                  <a:pt x="0" y="0"/>
                </a:lnTo>
                <a:lnTo>
                  <a:pt x="0" y="47625"/>
                </a:lnTo>
                <a:lnTo>
                  <a:pt x="2085047" y="47625"/>
                </a:lnTo>
                <a:lnTo>
                  <a:pt x="2238603" y="47625"/>
                </a:lnTo>
                <a:lnTo>
                  <a:pt x="2238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9877" y="4465241"/>
            <a:ext cx="153670" cy="47625"/>
          </a:xfrm>
          <a:custGeom>
            <a:avLst/>
            <a:gdLst/>
            <a:ahLst/>
            <a:cxnLst/>
            <a:rect l="l" t="t" r="r" b="b"/>
            <a:pathLst>
              <a:path w="153669" h="47625">
                <a:moveTo>
                  <a:pt x="153554" y="47624"/>
                </a:moveTo>
                <a:lnTo>
                  <a:pt x="0" y="47624"/>
                </a:lnTo>
                <a:lnTo>
                  <a:pt x="0" y="0"/>
                </a:lnTo>
                <a:lnTo>
                  <a:pt x="153554" y="0"/>
                </a:lnTo>
                <a:lnTo>
                  <a:pt x="153554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473" y="400396"/>
            <a:ext cx="15801975" cy="662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0465">
              <a:lnSpc>
                <a:spcPct val="117100"/>
              </a:lnSpc>
              <a:spcBef>
                <a:spcPts val="95"/>
              </a:spcBef>
            </a:pPr>
            <a:r>
              <a:rPr sz="395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Folium</a:t>
            </a:r>
            <a:r>
              <a:rPr sz="395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Trebuchet MS"/>
                <a:cs typeface="Trebuchet MS"/>
              </a:rPr>
              <a:t>manipulate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6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Trebuchet MS"/>
                <a:cs typeface="Trebuchet MS"/>
              </a:rPr>
              <a:t>Geopandas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95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50" spc="-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95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950" spc="-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5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  <a:spcBef>
                <a:spcPts val="1875"/>
              </a:spcBef>
            </a:pPr>
            <a:r>
              <a:rPr sz="39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Choro</a:t>
            </a:r>
            <a:r>
              <a:rPr sz="3950" b="1" spc="-5" dirty="0">
                <a:solidFill>
                  <a:srgbClr val="FFFFFF"/>
                </a:solidFill>
                <a:latin typeface="Trebuchet MS"/>
                <a:cs typeface="Trebuchet MS"/>
              </a:rPr>
              <a:t>pleth</a:t>
            </a:r>
            <a:r>
              <a:rPr sz="39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spc="380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3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Trebuchet MS"/>
                <a:cs typeface="Trebuchet MS"/>
              </a:rPr>
              <a:t>composed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0" dirty="0">
                <a:solidFill>
                  <a:srgbClr val="FFFFFF"/>
                </a:solidFill>
                <a:latin typeface="Trebuchet MS"/>
                <a:cs typeface="Trebuchet MS"/>
              </a:rPr>
              <a:t>colored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polygons.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950" spc="-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spatial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variations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quantity</a:t>
            </a:r>
            <a:endParaRPr sz="3950">
              <a:latin typeface="Trebuchet MS"/>
              <a:cs typeface="Trebuchet MS"/>
            </a:endParaRPr>
          </a:p>
          <a:p>
            <a:pPr marL="12700" marR="1631950">
              <a:lnSpc>
                <a:spcPct val="117100"/>
              </a:lnSpc>
              <a:spcBef>
                <a:spcPts val="2850"/>
              </a:spcBef>
            </a:pPr>
            <a:r>
              <a:rPr sz="39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heatma</a:t>
            </a:r>
            <a:r>
              <a:rPr sz="3950" b="1" spc="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0" dirty="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kind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Trebuchet MS"/>
                <a:cs typeface="Trebuchet MS"/>
              </a:rPr>
              <a:t>2-dimensional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figure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Trebuchet MS"/>
                <a:cs typeface="Trebuchet MS"/>
              </a:rPr>
              <a:t>gives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visualisation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sz="39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endParaRPr sz="3950">
              <a:latin typeface="Trebuchet MS"/>
              <a:cs typeface="Trebuchet MS"/>
            </a:endParaRPr>
          </a:p>
          <a:p>
            <a:pPr marL="12700" marR="1066800">
              <a:lnSpc>
                <a:spcPct val="117100"/>
              </a:lnSpc>
              <a:spcBef>
                <a:spcPts val="2850"/>
              </a:spcBef>
            </a:pPr>
            <a:r>
              <a:rPr sz="395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Waffle</a:t>
            </a:r>
            <a:r>
              <a:rPr sz="395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b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sz="39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Trebuchet MS"/>
                <a:cs typeface="Trebuchet MS"/>
              </a:rPr>
              <a:t>gripping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visualization 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950" spc="-170" dirty="0">
                <a:solidFill>
                  <a:srgbClr val="FFFFFF"/>
                </a:solidFill>
                <a:latin typeface="Trebuchet MS"/>
                <a:cs typeface="Trebuchet MS"/>
              </a:rPr>
              <a:t>normally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progress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towards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3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8113" y="6814326"/>
            <a:ext cx="5409885" cy="34726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2355" y="7043753"/>
            <a:ext cx="3295649" cy="3243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99" y="1534376"/>
            <a:ext cx="7686674" cy="5534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713059"/>
            <a:ext cx="7639049" cy="5353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07849" y="7583204"/>
            <a:ext cx="726567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1689" dirty="0">
                <a:solidFill>
                  <a:srgbClr val="FFFFFF"/>
                </a:solidFill>
                <a:latin typeface="Arial MT"/>
                <a:cs typeface="Arial MT"/>
              </a:rPr>
              <a:t>HISTOGRAM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530" y="7585109"/>
            <a:ext cx="77679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2465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7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500" spc="2420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996545" cy="9825990"/>
            <a:chOff x="0" y="0"/>
            <a:chExt cx="12996545" cy="9825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96406" cy="50406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644" y="4672658"/>
              <a:ext cx="7734299" cy="51530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1481" y="113520"/>
            <a:ext cx="7124700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43025">
              <a:lnSpc>
                <a:spcPct val="116700"/>
              </a:lnSpc>
              <a:spcBef>
                <a:spcPts val="95"/>
              </a:spcBef>
            </a:pPr>
            <a:r>
              <a:rPr sz="9000" b="0" spc="2685" dirty="0">
                <a:latin typeface="Arial MT"/>
                <a:cs typeface="Arial MT"/>
              </a:rPr>
              <a:t>DATA </a:t>
            </a:r>
            <a:r>
              <a:rPr sz="9000" b="0" spc="2690" dirty="0">
                <a:latin typeface="Arial MT"/>
                <a:cs typeface="Arial MT"/>
              </a:rPr>
              <a:t> </a:t>
            </a:r>
            <a:r>
              <a:rPr sz="9000" b="0" spc="2840" dirty="0">
                <a:latin typeface="Arial MT"/>
                <a:cs typeface="Arial MT"/>
              </a:rPr>
              <a:t>ScIENcE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236" y="4558287"/>
            <a:ext cx="8879840" cy="445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900"/>
              </a:lnSpc>
              <a:spcBef>
                <a:spcPts val="100"/>
              </a:spcBef>
            </a:pPr>
            <a:r>
              <a:rPr sz="35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5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science </a:t>
            </a:r>
            <a:r>
              <a:rPr sz="35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35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interdisciplinary field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3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uses </a:t>
            </a:r>
            <a:r>
              <a:rPr sz="3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scientific </a:t>
            </a:r>
            <a:r>
              <a:rPr sz="3550" dirty="0">
                <a:solidFill>
                  <a:srgbClr val="FFFFFF"/>
                </a:solidFill>
                <a:latin typeface="Lucida Sans Unicode"/>
                <a:cs typeface="Lucida Sans Unicode"/>
              </a:rPr>
              <a:t>methods, </a:t>
            </a:r>
            <a:r>
              <a:rPr sz="35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processes,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 systems </a:t>
            </a:r>
            <a:r>
              <a:rPr sz="3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5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extract or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extrapolate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noisy,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unstructured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data, 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apply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3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broad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domains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953" y="816747"/>
            <a:ext cx="6476999" cy="6172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650521"/>
            <a:ext cx="8172449" cy="533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43060" y="7465093"/>
            <a:ext cx="579501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5245" marR="5080" indent="-1313180">
              <a:lnSpc>
                <a:spcPct val="115900"/>
              </a:lnSpc>
              <a:spcBef>
                <a:spcPts val="100"/>
              </a:spcBef>
            </a:pPr>
            <a:r>
              <a:rPr sz="6900" spc="1845" dirty="0">
                <a:solidFill>
                  <a:srgbClr val="FFFFFF"/>
                </a:solidFill>
                <a:latin typeface="Arial MT"/>
                <a:cs typeface="Arial MT"/>
              </a:rPr>
              <a:t>ScATTER  </a:t>
            </a:r>
            <a:r>
              <a:rPr sz="6900" spc="1680" dirty="0">
                <a:solidFill>
                  <a:srgbClr val="FFFFFF"/>
                </a:solidFill>
                <a:latin typeface="Arial MT"/>
                <a:cs typeface="Arial MT"/>
              </a:rPr>
              <a:t>PLOT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553" y="7585112"/>
            <a:ext cx="702183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16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7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500" spc="2420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956" y="1378866"/>
            <a:ext cx="8105774" cy="5591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120" y="1534273"/>
            <a:ext cx="7743824" cy="5276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24598" y="7583204"/>
            <a:ext cx="456247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160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969" y="7585109"/>
            <a:ext cx="77933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0" spc="1585" dirty="0">
                <a:latin typeface="Arial MT"/>
                <a:cs typeface="Arial MT"/>
              </a:rPr>
              <a:t>LINE</a:t>
            </a:r>
            <a:r>
              <a:rPr sz="7500" b="0" spc="-300" dirty="0">
                <a:latin typeface="Arial MT"/>
                <a:cs typeface="Arial MT"/>
              </a:rPr>
              <a:t> </a:t>
            </a:r>
            <a:r>
              <a:rPr sz="7500" b="0" spc="2420" dirty="0"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624" y="1305285"/>
            <a:ext cx="9239249" cy="5686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3523" y="1695810"/>
            <a:ext cx="7505699" cy="529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76935" y="7583203"/>
            <a:ext cx="616839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2250" dirty="0">
                <a:solidFill>
                  <a:srgbClr val="FFFFFF"/>
                </a:solidFill>
                <a:latin typeface="Arial MT"/>
                <a:cs typeface="Arial MT"/>
              </a:rPr>
              <a:t>HEATMAp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70" y="7578093"/>
            <a:ext cx="896175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1960" dirty="0">
                <a:solidFill>
                  <a:srgbClr val="FFFFFF"/>
                </a:solidFill>
                <a:latin typeface="Arial MT"/>
                <a:cs typeface="Arial MT"/>
              </a:rPr>
              <a:t>cHLOROpLETH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271" y="1221177"/>
            <a:ext cx="14925674" cy="5372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5777" y="7591582"/>
            <a:ext cx="965263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b="0" spc="2270" dirty="0">
                <a:latin typeface="Arial MT"/>
                <a:cs typeface="Arial MT"/>
              </a:rPr>
              <a:t>WAFFLE</a:t>
            </a:r>
            <a:r>
              <a:rPr sz="6800" b="0" spc="-280" dirty="0">
                <a:latin typeface="Arial MT"/>
                <a:cs typeface="Arial MT"/>
              </a:rPr>
              <a:t> </a:t>
            </a:r>
            <a:r>
              <a:rPr sz="6800" b="0" spc="2190" dirty="0">
                <a:latin typeface="Arial MT"/>
                <a:cs typeface="Arial MT"/>
              </a:rPr>
              <a:t>cHART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771" y="4740113"/>
            <a:ext cx="7848599" cy="4229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01224" y="641323"/>
            <a:ext cx="10885805" cy="366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835" marR="5080" indent="-826769">
              <a:lnSpc>
                <a:spcPct val="116500"/>
              </a:lnSpc>
              <a:spcBef>
                <a:spcPts val="95"/>
              </a:spcBef>
            </a:pPr>
            <a:r>
              <a:rPr sz="10250" spc="465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250" spc="29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250" spc="307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250" spc="29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250" spc="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250" spc="497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250" spc="1989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250" spc="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250" spc="3629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250" spc="1875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0250" spc="279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102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8113" y="5277640"/>
            <a:ext cx="6901180" cy="331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900"/>
              </a:lnSpc>
              <a:spcBef>
                <a:spcPts val="100"/>
              </a:spcBef>
            </a:pPr>
            <a:r>
              <a:rPr sz="6200" spc="-23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6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62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6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445" dirty="0">
                <a:solidFill>
                  <a:srgbClr val="FFFFFF"/>
                </a:solidFill>
                <a:latin typeface="Trebuchet MS"/>
                <a:cs typeface="Trebuchet MS"/>
              </a:rPr>
              <a:t>ml </a:t>
            </a:r>
            <a:r>
              <a:rPr sz="6200" spc="-18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8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6200" spc="-17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6200" spc="-140" dirty="0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sz="6200" spc="-18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7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3"/>
            <a:ext cx="9297623" cy="3771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2479" y="3361961"/>
            <a:ext cx="7865520" cy="4800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3725" y="1200517"/>
            <a:ext cx="72586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0" spc="1905" dirty="0">
                <a:latin typeface="Arial MT"/>
                <a:cs typeface="Arial MT"/>
              </a:rPr>
              <a:t>DATA</a:t>
            </a:r>
            <a:r>
              <a:rPr sz="6400" b="0" spc="-280" dirty="0">
                <a:latin typeface="Arial MT"/>
                <a:cs typeface="Arial MT"/>
              </a:rPr>
              <a:t> </a:t>
            </a:r>
            <a:r>
              <a:rPr sz="6400" b="0" spc="1255" dirty="0">
                <a:latin typeface="Arial MT"/>
                <a:cs typeface="Arial MT"/>
              </a:rPr>
              <a:t>MINING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26" y="3687147"/>
            <a:ext cx="9624695" cy="344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850" spc="-5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8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1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9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1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-2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5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Trebuchet MS"/>
                <a:cs typeface="Trebuchet MS"/>
              </a:rPr>
              <a:t>trends,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0" dirty="0">
                <a:solidFill>
                  <a:srgbClr val="FFFFFF"/>
                </a:solidFill>
                <a:latin typeface="Trebuchet MS"/>
                <a:cs typeface="Trebuchet MS"/>
              </a:rPr>
              <a:t>would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allow 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-50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to take 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70" dirty="0">
                <a:solidFill>
                  <a:srgbClr val="FFFFFF"/>
                </a:solidFill>
                <a:latin typeface="Trebuchet MS"/>
                <a:cs typeface="Trebuchet MS"/>
              </a:rPr>
              <a:t>data- </a:t>
            </a:r>
            <a:r>
              <a:rPr sz="38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sz="3850" spc="-40" dirty="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sz="3850" spc="-14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3850" spc="15" dirty="0">
                <a:solidFill>
                  <a:srgbClr val="FFFFFF"/>
                </a:solidFill>
                <a:latin typeface="Trebuchet MS"/>
                <a:cs typeface="Trebuchet MS"/>
              </a:rPr>
              <a:t>huge </a:t>
            </a:r>
            <a:r>
              <a:rPr sz="3850" spc="-60" dirty="0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sz="385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850" spc="4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5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5" dirty="0">
                <a:solidFill>
                  <a:srgbClr val="FFFFFF"/>
                </a:solidFill>
                <a:latin typeface="Trebuchet MS"/>
                <a:cs typeface="Trebuchet MS"/>
              </a:rPr>
              <a:t>Mining.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5002" y="4685523"/>
            <a:ext cx="7182996" cy="5600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78601"/>
            <a:ext cx="10802573" cy="426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5162" y="1131871"/>
            <a:ext cx="6963409" cy="2673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4970">
              <a:lnSpc>
                <a:spcPct val="116599"/>
              </a:lnSpc>
              <a:spcBef>
                <a:spcPts val="95"/>
              </a:spcBef>
            </a:pPr>
            <a:r>
              <a:rPr sz="7450" b="0" spc="2235" dirty="0">
                <a:latin typeface="Arial MT"/>
                <a:cs typeface="Arial MT"/>
              </a:rPr>
              <a:t>MAcHINE </a:t>
            </a:r>
            <a:r>
              <a:rPr sz="7450" b="0" spc="-2055" dirty="0">
                <a:latin typeface="Arial MT"/>
                <a:cs typeface="Arial MT"/>
              </a:rPr>
              <a:t> </a:t>
            </a:r>
            <a:r>
              <a:rPr sz="7450" b="0" spc="1720" dirty="0">
                <a:latin typeface="Arial MT"/>
                <a:cs typeface="Arial MT"/>
              </a:rPr>
              <a:t>L</a:t>
            </a:r>
            <a:r>
              <a:rPr sz="7450" b="0" spc="2255" dirty="0">
                <a:latin typeface="Arial MT"/>
                <a:cs typeface="Arial MT"/>
              </a:rPr>
              <a:t>E</a:t>
            </a:r>
            <a:r>
              <a:rPr sz="7450" b="0" spc="2665" dirty="0">
                <a:latin typeface="Arial MT"/>
                <a:cs typeface="Arial MT"/>
              </a:rPr>
              <a:t>A</a:t>
            </a:r>
            <a:r>
              <a:rPr sz="7450" b="0" spc="2170" dirty="0">
                <a:latin typeface="Arial MT"/>
                <a:cs typeface="Arial MT"/>
              </a:rPr>
              <a:t>R</a:t>
            </a:r>
            <a:r>
              <a:rPr sz="7450" b="0" spc="2350" dirty="0">
                <a:latin typeface="Arial MT"/>
                <a:cs typeface="Arial MT"/>
              </a:rPr>
              <a:t>N</a:t>
            </a:r>
            <a:r>
              <a:rPr sz="7450" b="0" spc="30" dirty="0">
                <a:latin typeface="Arial MT"/>
                <a:cs typeface="Arial MT"/>
              </a:rPr>
              <a:t>I</a:t>
            </a:r>
            <a:r>
              <a:rPr sz="7450" b="0" spc="2350" dirty="0">
                <a:latin typeface="Arial MT"/>
                <a:cs typeface="Arial MT"/>
              </a:rPr>
              <a:t>N</a:t>
            </a:r>
            <a:r>
              <a:rPr sz="7450" b="0" spc="1570" dirty="0">
                <a:latin typeface="Arial MT"/>
                <a:cs typeface="Arial MT"/>
              </a:rPr>
              <a:t>G</a:t>
            </a:r>
            <a:r>
              <a:rPr sz="7450" b="0" spc="-695" dirty="0">
                <a:latin typeface="Arial MT"/>
                <a:cs typeface="Arial MT"/>
              </a:rPr>
              <a:t>: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816" y="4947205"/>
            <a:ext cx="10697845" cy="334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4650" spc="-2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25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465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6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2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4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650" spc="1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4650" spc="-45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more</a:t>
            </a:r>
            <a:r>
              <a:rPr sz="46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40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4650" spc="-1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65" dirty="0">
                <a:solidFill>
                  <a:srgbClr val="FFFFFF"/>
                </a:solidFill>
                <a:latin typeface="Trebuchet MS"/>
                <a:cs typeface="Trebuchet MS"/>
              </a:rPr>
              <a:t>predicting </a:t>
            </a:r>
            <a:r>
              <a:rPr sz="4650" spc="-60" dirty="0">
                <a:solidFill>
                  <a:srgbClr val="FFFFFF"/>
                </a:solidFill>
                <a:latin typeface="Trebuchet MS"/>
                <a:cs typeface="Trebuchet MS"/>
              </a:rPr>
              <a:t>outcomes </a:t>
            </a:r>
            <a:r>
              <a:rPr sz="4650" spc="-170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4650" spc="5" dirty="0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sz="4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80" dirty="0">
                <a:solidFill>
                  <a:srgbClr val="FFFFFF"/>
                </a:solidFill>
                <a:latin typeface="Trebuchet MS"/>
                <a:cs typeface="Trebuchet MS"/>
              </a:rPr>
              <a:t>explicitly</a:t>
            </a:r>
            <a:r>
              <a:rPr sz="46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50" dirty="0">
                <a:solidFill>
                  <a:srgbClr val="FFFFFF"/>
                </a:solidFill>
                <a:latin typeface="Trebuchet MS"/>
                <a:cs typeface="Trebuchet MS"/>
              </a:rPr>
              <a:t>programmed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30" dirty="0">
                <a:solidFill>
                  <a:srgbClr val="FFFFFF"/>
                </a:solidFill>
                <a:latin typeface="Trebuchet MS"/>
                <a:cs typeface="Trebuchet MS"/>
              </a:rPr>
              <a:t>so.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770" y="1052650"/>
            <a:ext cx="711644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65785" marR="5080" indent="-553720">
              <a:lnSpc>
                <a:spcPct val="116700"/>
              </a:lnSpc>
              <a:spcBef>
                <a:spcPts val="90"/>
              </a:spcBef>
            </a:pP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2090" dirty="0">
                <a:latin typeface="Arial MT"/>
                <a:cs typeface="Arial MT"/>
              </a:rPr>
              <a:t>P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160" dirty="0">
                <a:latin typeface="Arial MT"/>
                <a:cs typeface="Arial MT"/>
              </a:rPr>
              <a:t>V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280" dirty="0">
                <a:latin typeface="Arial MT"/>
                <a:cs typeface="Arial MT"/>
              </a:rPr>
              <a:t>O</a:t>
            </a:r>
            <a:r>
              <a:rPr sz="6000" b="0" spc="1040" dirty="0">
                <a:latin typeface="Arial MT"/>
                <a:cs typeface="Arial MT"/>
              </a:rPr>
              <a:t>R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9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55" y="4021935"/>
            <a:ext cx="12153900" cy="54927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2364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1224280" algn="l"/>
              </a:tabLst>
            </a:pP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others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sz="4400" spc="-8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sz="4400" spc="-3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5" dirty="0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endParaRPr sz="4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250">
              <a:latin typeface="Trebuchet MS"/>
              <a:cs typeface="Trebuchet MS"/>
            </a:endParaRPr>
          </a:p>
          <a:p>
            <a:pPr marL="12700" marR="5080" algn="just">
              <a:lnSpc>
                <a:spcPct val="116500"/>
              </a:lnSpc>
            </a:pPr>
            <a:r>
              <a:rPr sz="44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vise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versa,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0" dirty="0">
                <a:solidFill>
                  <a:srgbClr val="FFFFFF"/>
                </a:solidFill>
                <a:latin typeface="Trebuchet MS"/>
                <a:cs typeface="Trebuchet MS"/>
              </a:rPr>
              <a:t>subjects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involved </a:t>
            </a:r>
            <a:r>
              <a:rPr sz="4400" spc="-1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0" dirty="0">
                <a:solidFill>
                  <a:srgbClr val="FFFFFF"/>
                </a:solidFill>
                <a:latin typeface="Trebuchet MS"/>
                <a:cs typeface="Trebuchet MS"/>
              </a:rPr>
              <a:t>thus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acting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10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1928" y="1283965"/>
            <a:ext cx="5314949" cy="44767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64385" marR="5080" indent="-73660">
              <a:lnSpc>
                <a:spcPct val="116700"/>
              </a:lnSpc>
              <a:spcBef>
                <a:spcPts val="95"/>
              </a:spcBef>
            </a:pPr>
            <a:r>
              <a:rPr spc="2080" dirty="0"/>
              <a:t>REGREssION</a:t>
            </a:r>
            <a:r>
              <a:rPr spc="-295" dirty="0"/>
              <a:t> </a:t>
            </a:r>
            <a:r>
              <a:rPr spc="2300" dirty="0"/>
              <a:t>AND </a:t>
            </a:r>
            <a:r>
              <a:rPr spc="-2085" dirty="0"/>
              <a:t> </a:t>
            </a:r>
            <a:r>
              <a:rPr spc="1955" dirty="0"/>
              <a:t>cLAssIFIcATION</a:t>
            </a:r>
            <a:r>
              <a:rPr spc="-245" dirty="0"/>
              <a:t> </a:t>
            </a:r>
            <a:r>
              <a:rPr spc="-1230" dirty="0"/>
              <a:t>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919575" cy="10287000"/>
            <a:chOff x="0" y="0"/>
            <a:chExt cx="1691957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919222" cy="64653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369" y="5356574"/>
              <a:ext cx="4800599" cy="493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2078" y="5496969"/>
              <a:ext cx="4848346" cy="4790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60695" cy="10287000"/>
            <a:chOff x="0" y="1"/>
            <a:chExt cx="182606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695" y="6762918"/>
              <a:ext cx="7086599" cy="35240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09732"/>
              <a:ext cx="5819774" cy="3524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3677" y="4289019"/>
              <a:ext cx="6086474" cy="3686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873" y="1"/>
              <a:ext cx="8315324" cy="5040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6091" y="4122367"/>
              <a:ext cx="1962149" cy="18383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540000">
            <a:off x="8421128" y="8088417"/>
            <a:ext cx="2201662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55"/>
              </a:lnSpc>
            </a:pPr>
            <a:r>
              <a:rPr sz="4350" b="1" spc="12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350" b="1" spc="13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50" b="1" spc="6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350" b="1" spc="1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6613844" y="8859774"/>
            <a:ext cx="58485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55"/>
              </a:lnSpc>
            </a:pPr>
            <a:r>
              <a:rPr sz="4350" b="1" spc="975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6525" b="1" spc="1462" baseline="1277" dirty="0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sz="6525" b="1" spc="1462" baseline="19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6525" baseline="191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61" y="1261439"/>
            <a:ext cx="16221710" cy="75977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R="1558290" algn="ctr">
              <a:lnSpc>
                <a:spcPct val="100000"/>
              </a:lnSpc>
              <a:spcBef>
                <a:spcPts val="1120"/>
              </a:spcBef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marR="1557655" algn="ctr">
              <a:lnSpc>
                <a:spcPct val="100000"/>
              </a:lnSpc>
              <a:spcBef>
                <a:spcPts val="1019"/>
              </a:spcBef>
            </a:pPr>
            <a:r>
              <a:rPr sz="5400" b="1" spc="167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50">
              <a:latin typeface="Arial"/>
              <a:cs typeface="Arial"/>
            </a:endParaRPr>
          </a:p>
          <a:p>
            <a:pPr marL="12908915" marR="5080" indent="-635" algn="ctr">
              <a:lnSpc>
                <a:spcPct val="115700"/>
              </a:lnSpc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5400" b="1" spc="1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7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400" b="1" spc="1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400" b="1" spc="16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400" b="1" spc="1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400" b="1" spc="16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400" b="1" spc="109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5400">
              <a:latin typeface="Arial"/>
              <a:cs typeface="Arial"/>
            </a:endParaRPr>
          </a:p>
          <a:p>
            <a:pPr marR="11329670" algn="ctr">
              <a:lnSpc>
                <a:spcPts val="6420"/>
              </a:lnSpc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marR="11329670" algn="ctr">
              <a:lnSpc>
                <a:spcPct val="100000"/>
              </a:lnSpc>
              <a:spcBef>
                <a:spcPts val="1019"/>
              </a:spcBef>
            </a:pPr>
            <a:r>
              <a:rPr sz="5400" b="1" spc="1365" dirty="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4176" y="3983199"/>
            <a:ext cx="5403850" cy="2688590"/>
            <a:chOff x="7804176" y="3983199"/>
            <a:chExt cx="5403850" cy="26885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5907" y="4123411"/>
              <a:ext cx="1471582" cy="1564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4176" y="3983199"/>
              <a:ext cx="2679921" cy="2688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006" y="1488816"/>
            <a:ext cx="768667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0" spc="1585" dirty="0">
                <a:latin typeface="Arial MT"/>
                <a:cs typeface="Arial MT"/>
              </a:rPr>
              <a:t>REGRESSION</a:t>
            </a:r>
            <a:r>
              <a:rPr sz="6250" b="0" spc="-240" dirty="0">
                <a:latin typeface="Arial MT"/>
                <a:cs typeface="Arial MT"/>
              </a:rPr>
              <a:t> </a:t>
            </a:r>
            <a:r>
              <a:rPr sz="6250" b="0" spc="-585" dirty="0">
                <a:latin typeface="Arial MT"/>
                <a:cs typeface="Arial MT"/>
              </a:rPr>
              <a:t>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96394" rIns="0" bIns="0" rtlCol="0">
            <a:spAutoFit/>
          </a:bodyPr>
          <a:lstStyle/>
          <a:p>
            <a:pPr marL="178435" marR="5080">
              <a:lnSpc>
                <a:spcPct val="115399"/>
              </a:lnSpc>
              <a:spcBef>
                <a:spcPts val="95"/>
              </a:spcBef>
            </a:pPr>
            <a:r>
              <a:rPr spc="-70" dirty="0"/>
              <a:t>Regression </a:t>
            </a:r>
            <a:r>
              <a:rPr spc="-140" dirty="0"/>
              <a:t>is </a:t>
            </a:r>
            <a:r>
              <a:rPr spc="200" dirty="0"/>
              <a:t>a </a:t>
            </a:r>
            <a:r>
              <a:rPr spc="-110" dirty="0"/>
              <a:t>technique </a:t>
            </a:r>
            <a:r>
              <a:rPr spc="-150" dirty="0"/>
              <a:t>for </a:t>
            </a:r>
            <a:r>
              <a:rPr spc="-100" dirty="0"/>
              <a:t>investigating </a:t>
            </a:r>
            <a:r>
              <a:rPr spc="-170" dirty="0"/>
              <a:t>the </a:t>
            </a:r>
            <a:r>
              <a:rPr spc="-140" dirty="0"/>
              <a:t>relationship </a:t>
            </a:r>
            <a:r>
              <a:rPr spc="-135" dirty="0"/>
              <a:t> </a:t>
            </a:r>
            <a:r>
              <a:rPr spc="-85" dirty="0"/>
              <a:t>between </a:t>
            </a:r>
            <a:r>
              <a:rPr spc="-95" dirty="0"/>
              <a:t>independent </a:t>
            </a:r>
            <a:r>
              <a:rPr spc="-100" dirty="0"/>
              <a:t>variables </a:t>
            </a:r>
            <a:r>
              <a:rPr spc="-155" dirty="0"/>
              <a:t>or </a:t>
            </a:r>
            <a:r>
              <a:rPr spc="-105" dirty="0"/>
              <a:t>features </a:t>
            </a:r>
            <a:r>
              <a:rPr spc="20" dirty="0"/>
              <a:t>and </a:t>
            </a:r>
            <a:r>
              <a:rPr spc="200" dirty="0"/>
              <a:t>a </a:t>
            </a:r>
            <a:r>
              <a:rPr spc="-65" dirty="0"/>
              <a:t>dependent </a:t>
            </a:r>
            <a:r>
              <a:rPr spc="-60" dirty="0"/>
              <a:t> </a:t>
            </a:r>
            <a:r>
              <a:rPr spc="-110" dirty="0"/>
              <a:t>variable </a:t>
            </a:r>
            <a:r>
              <a:rPr spc="-155" dirty="0"/>
              <a:t>or </a:t>
            </a:r>
            <a:r>
              <a:rPr spc="-135" dirty="0"/>
              <a:t>outcome. </a:t>
            </a:r>
            <a:r>
              <a:rPr spc="-140" dirty="0"/>
              <a:t>It's </a:t>
            </a:r>
            <a:r>
              <a:rPr spc="-40" dirty="0"/>
              <a:t>used </a:t>
            </a:r>
            <a:r>
              <a:rPr spc="90" dirty="0"/>
              <a:t>as </a:t>
            </a:r>
            <a:r>
              <a:rPr spc="200" dirty="0"/>
              <a:t>a </a:t>
            </a:r>
            <a:r>
              <a:rPr spc="-120" dirty="0"/>
              <a:t>method </a:t>
            </a:r>
            <a:r>
              <a:rPr spc="-150" dirty="0"/>
              <a:t>for </a:t>
            </a:r>
            <a:r>
              <a:rPr spc="-135" dirty="0"/>
              <a:t>predictive </a:t>
            </a:r>
            <a:r>
              <a:rPr spc="-130" dirty="0"/>
              <a:t> </a:t>
            </a:r>
            <a:r>
              <a:rPr spc="-114" dirty="0"/>
              <a:t>modelling</a:t>
            </a:r>
            <a:r>
              <a:rPr spc="-150" dirty="0"/>
              <a:t> </a:t>
            </a:r>
            <a:r>
              <a:rPr spc="-220" dirty="0"/>
              <a:t>in</a:t>
            </a:r>
            <a:r>
              <a:rPr spc="-150" dirty="0"/>
              <a:t> </a:t>
            </a:r>
            <a:r>
              <a:rPr spc="-95" dirty="0"/>
              <a:t>machine</a:t>
            </a:r>
            <a:r>
              <a:rPr spc="-150" dirty="0"/>
              <a:t> </a:t>
            </a:r>
            <a:r>
              <a:rPr spc="-165" dirty="0"/>
              <a:t>learning,</a:t>
            </a:r>
            <a:r>
              <a:rPr spc="-145" dirty="0"/>
              <a:t> </a:t>
            </a:r>
            <a:r>
              <a:rPr spc="-220" dirty="0"/>
              <a:t>in</a:t>
            </a:r>
            <a:r>
              <a:rPr spc="-150" dirty="0"/>
              <a:t> </a:t>
            </a:r>
            <a:r>
              <a:rPr spc="-125" dirty="0"/>
              <a:t>which</a:t>
            </a:r>
            <a:r>
              <a:rPr spc="-150" dirty="0"/>
              <a:t> </a:t>
            </a:r>
            <a:r>
              <a:rPr spc="10" dirty="0"/>
              <a:t>an</a:t>
            </a:r>
            <a:r>
              <a:rPr spc="-145" dirty="0"/>
              <a:t> </a:t>
            </a:r>
            <a:r>
              <a:rPr spc="-135" dirty="0"/>
              <a:t>algorithm</a:t>
            </a:r>
            <a:r>
              <a:rPr spc="-150" dirty="0"/>
              <a:t> </a:t>
            </a:r>
            <a:r>
              <a:rPr spc="-140" dirty="0"/>
              <a:t>is</a:t>
            </a:r>
            <a:r>
              <a:rPr spc="-150" dirty="0"/>
              <a:t> </a:t>
            </a:r>
            <a:r>
              <a:rPr spc="-40" dirty="0"/>
              <a:t>used</a:t>
            </a:r>
            <a:r>
              <a:rPr spc="-145" dirty="0"/>
              <a:t> </a:t>
            </a:r>
            <a:r>
              <a:rPr spc="-130" dirty="0"/>
              <a:t>to </a:t>
            </a:r>
            <a:r>
              <a:rPr spc="-1375" dirty="0"/>
              <a:t> </a:t>
            </a:r>
            <a:r>
              <a:rPr spc="-110" dirty="0"/>
              <a:t>predict</a:t>
            </a:r>
            <a:r>
              <a:rPr spc="-155" dirty="0"/>
              <a:t> </a:t>
            </a:r>
            <a:r>
              <a:rPr spc="-110" dirty="0"/>
              <a:t>continuous</a:t>
            </a:r>
            <a:r>
              <a:rPr spc="-150" dirty="0"/>
              <a:t> </a:t>
            </a:r>
            <a:r>
              <a:rPr spc="-125" dirty="0"/>
              <a:t>outcomes.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3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999" y="1490074"/>
            <a:ext cx="9232900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0" spc="1470" dirty="0">
                <a:latin typeface="Arial MT"/>
                <a:cs typeface="Arial MT"/>
              </a:rPr>
              <a:t>cLASSIFIcATION: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124612"/>
            <a:ext cx="14260194" cy="488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7235">
              <a:lnSpc>
                <a:spcPct val="115500"/>
              </a:lnSpc>
              <a:spcBef>
                <a:spcPts val="100"/>
              </a:spcBef>
            </a:pPr>
            <a:r>
              <a:rPr sz="4600" spc="-5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35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85" dirty="0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sz="4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20" dirty="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sz="4600" spc="-1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label.</a:t>
            </a:r>
            <a:endParaRPr sz="460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sz="4600" spc="-2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30" dirty="0">
                <a:solidFill>
                  <a:srgbClr val="FFFFFF"/>
                </a:solidFill>
                <a:latin typeface="Trebuchet MS"/>
                <a:cs typeface="Trebuchet MS"/>
              </a:rPr>
              <a:t>general,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Trebuchet MS"/>
                <a:cs typeface="Trebuchet MS"/>
              </a:rPr>
              <a:t>weighs</a:t>
            </a:r>
            <a:r>
              <a:rPr sz="4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4600" spc="-1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sz="4600" spc="-35" dirty="0">
                <a:solidFill>
                  <a:srgbClr val="FFFFFF"/>
                </a:solidFill>
                <a:latin typeface="Trebuchet MS"/>
                <a:cs typeface="Trebuchet MS"/>
              </a:rPr>
              <a:t>separates </a:t>
            </a:r>
            <a:r>
              <a:rPr sz="4600" spc="-45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4600" spc="-20" dirty="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4600" spc="-135" dirty="0">
                <a:solidFill>
                  <a:srgbClr val="FFFFFF"/>
                </a:solidFill>
                <a:latin typeface="Trebuchet MS"/>
                <a:cs typeface="Trebuchet MS"/>
              </a:rPr>
              <a:t>positive </a:t>
            </a:r>
            <a:r>
              <a:rPr sz="4600" spc="-114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4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600" spc="-165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4600" spc="-70" dirty="0">
                <a:solidFill>
                  <a:srgbClr val="FFFFFF"/>
                </a:solidFill>
                <a:latin typeface="Trebuchet MS"/>
                <a:cs typeface="Trebuchet MS"/>
              </a:rPr>
              <a:t>negative </a:t>
            </a:r>
            <a:r>
              <a:rPr sz="4600" spc="-185" dirty="0">
                <a:solidFill>
                  <a:srgbClr val="FFFFFF"/>
                </a:solidFill>
                <a:latin typeface="Trebuchet MS"/>
                <a:cs typeface="Trebuchet MS"/>
              </a:rPr>
              <a:t>values,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600" spc="-30" dirty="0">
                <a:solidFill>
                  <a:srgbClr val="FFFFFF"/>
                </a:solidFill>
                <a:latin typeface="Trebuchet MS"/>
                <a:cs typeface="Trebuchet MS"/>
              </a:rPr>
              <a:t>categorical </a:t>
            </a:r>
            <a:r>
              <a:rPr sz="4600" spc="-25" dirty="0">
                <a:solidFill>
                  <a:srgbClr val="FFFFFF"/>
                </a:solidFill>
                <a:latin typeface="Trebuchet MS"/>
                <a:cs typeface="Trebuchet MS"/>
              </a:rPr>
              <a:t> segregation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2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908" y="985596"/>
            <a:ext cx="8651240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8250" marR="5080" indent="-1226185">
              <a:lnSpc>
                <a:spcPct val="116700"/>
              </a:lnSpc>
              <a:spcBef>
                <a:spcPts val="90"/>
              </a:spcBef>
            </a:pP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2090" dirty="0">
                <a:latin typeface="Arial MT"/>
                <a:cs typeface="Arial MT"/>
              </a:rPr>
              <a:t>P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160" dirty="0">
                <a:latin typeface="Arial MT"/>
                <a:cs typeface="Arial MT"/>
              </a:rPr>
              <a:t>V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040" dirty="0">
                <a:latin typeface="Arial MT"/>
                <a:cs typeface="Arial MT"/>
              </a:rPr>
              <a:t>D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8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440656"/>
            <a:ext cx="11348720" cy="39306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61531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615950" algn="l"/>
              </a:tabLst>
            </a:pP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sz="4400" spc="-30" dirty="0">
                <a:solidFill>
                  <a:srgbClr val="FFFFFF"/>
                </a:solidFill>
                <a:latin typeface="Trebuchet MS"/>
                <a:cs typeface="Trebuchet MS"/>
              </a:rPr>
              <a:t>Association</a:t>
            </a:r>
            <a:endParaRPr sz="4400">
              <a:latin typeface="Trebuchet MS"/>
              <a:cs typeface="Trebuchet MS"/>
            </a:endParaRPr>
          </a:p>
          <a:p>
            <a:pPr marL="12700" marR="5080" indent="304165">
              <a:lnSpc>
                <a:spcPts val="6150"/>
              </a:lnSpc>
              <a:spcBef>
                <a:spcPts val="150"/>
              </a:spcBef>
            </a:pPr>
            <a:r>
              <a:rPr sz="44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400" spc="-520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8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72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5119" y="1288745"/>
            <a:ext cx="5000624" cy="44957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595" y="945704"/>
            <a:ext cx="937196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98930" marR="5080" indent="-1586865">
              <a:lnSpc>
                <a:spcPct val="116700"/>
              </a:lnSpc>
              <a:spcBef>
                <a:spcPts val="90"/>
              </a:spcBef>
            </a:pP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2165" dirty="0">
                <a:latin typeface="Arial MT"/>
                <a:cs typeface="Arial MT"/>
              </a:rPr>
              <a:t>F</a:t>
            </a:r>
            <a:r>
              <a:rPr sz="6000" b="0" spc="1280" dirty="0">
                <a:latin typeface="Arial MT"/>
                <a:cs typeface="Arial MT"/>
              </a:rPr>
              <a:t>O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945" dirty="0">
                <a:latin typeface="Arial MT"/>
                <a:cs typeface="Arial MT"/>
              </a:rPr>
              <a:t>c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2055" dirty="0">
                <a:latin typeface="Arial MT"/>
                <a:cs typeface="Arial MT"/>
              </a:rPr>
              <a:t>M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760" dirty="0">
                <a:latin typeface="Arial MT"/>
                <a:cs typeface="Arial MT"/>
              </a:rPr>
              <a:t>T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8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423" y="798439"/>
            <a:ext cx="5057774" cy="3562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5350" y="4992479"/>
            <a:ext cx="14481810" cy="382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999"/>
              </a:lnSpc>
              <a:spcBef>
                <a:spcPts val="95"/>
              </a:spcBef>
            </a:pPr>
            <a:r>
              <a:rPr sz="4300" spc="-15" dirty="0">
                <a:solidFill>
                  <a:srgbClr val="FFFFFF"/>
                </a:solidFill>
                <a:latin typeface="Trebuchet MS"/>
                <a:cs typeface="Trebuchet MS"/>
              </a:rPr>
              <a:t>Self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45" dirty="0">
                <a:solidFill>
                  <a:srgbClr val="FFFFFF"/>
                </a:solidFill>
                <a:latin typeface="Trebuchet MS"/>
                <a:cs typeface="Trebuchet MS"/>
              </a:rPr>
              <a:t>interpreting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80" dirty="0">
                <a:solidFill>
                  <a:srgbClr val="FFFFFF"/>
                </a:solidFill>
                <a:latin typeface="Trebuchet MS"/>
                <a:cs typeface="Trebuchet MS"/>
              </a:rPr>
              <a:t>rewards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0" dirty="0">
                <a:solidFill>
                  <a:srgbClr val="FFFFFF"/>
                </a:solidFill>
                <a:latin typeface="Trebuchet MS"/>
                <a:cs typeface="Trebuchet MS"/>
              </a:rPr>
              <a:t>penalty, </a:t>
            </a:r>
            <a:r>
              <a:rPr sz="4300" spc="-1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learned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1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FFFFF"/>
                </a:solidFill>
                <a:latin typeface="Trebuchet MS"/>
                <a:cs typeface="Trebuchet MS"/>
              </a:rPr>
              <a:t>trial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70" dirty="0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0" dirty="0">
                <a:solidFill>
                  <a:srgbClr val="FFFFFF"/>
                </a:solidFill>
                <a:latin typeface="Trebuchet MS"/>
                <a:cs typeface="Trebuchet MS"/>
              </a:rPr>
              <a:t>maximum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rewards.</a:t>
            </a:r>
            <a:endParaRPr sz="4300">
              <a:latin typeface="Trebuchet MS"/>
              <a:cs typeface="Trebuchet MS"/>
            </a:endParaRPr>
          </a:p>
          <a:p>
            <a:pPr marL="351155" marR="342900" indent="-635" algn="ctr">
              <a:lnSpc>
                <a:spcPts val="5980"/>
              </a:lnSpc>
              <a:spcBef>
                <a:spcPts val="140"/>
              </a:spcBef>
              <a:tabLst>
                <a:tab pos="2945765" algn="l"/>
              </a:tabLst>
            </a:pP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430" dirty="0">
                <a:solidFill>
                  <a:srgbClr val="FFFFFF"/>
                </a:solidFill>
                <a:latin typeface="Trebuchet MS"/>
                <a:cs typeface="Trebuchet MS"/>
              </a:rPr>
              <a:t>:	</a:t>
            </a:r>
            <a:r>
              <a:rPr sz="4300" spc="170" dirty="0">
                <a:solidFill>
                  <a:srgbClr val="FFFFFF"/>
                </a:solidFill>
                <a:latin typeface="Trebuchet MS"/>
                <a:cs typeface="Trebuchet MS"/>
              </a:rPr>
              <a:t>Dog 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treat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4300" spc="5" dirty="0">
                <a:solidFill>
                  <a:srgbClr val="FFFFFF"/>
                </a:solidFill>
                <a:latin typeface="Trebuchet MS"/>
                <a:cs typeface="Trebuchet MS"/>
              </a:rPr>
              <a:t>doing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5" dirty="0">
                <a:solidFill>
                  <a:srgbClr val="FFFFFF"/>
                </a:solidFill>
                <a:latin typeface="Trebuchet MS"/>
                <a:cs typeface="Trebuchet MS"/>
              </a:rPr>
              <a:t>said </a:t>
            </a:r>
            <a:r>
              <a:rPr sz="4300" spc="-60" dirty="0">
                <a:solidFill>
                  <a:srgbClr val="FFFFFF"/>
                </a:solidFill>
                <a:latin typeface="Trebuchet MS"/>
                <a:cs typeface="Trebuchet MS"/>
              </a:rPr>
              <a:t>action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correctly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8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140" dirty="0">
                <a:solidFill>
                  <a:srgbClr val="FFFFFF"/>
                </a:solidFill>
                <a:latin typeface="Trebuchet MS"/>
                <a:cs typeface="Trebuchet MS"/>
              </a:rPr>
              <a:t>dog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Trebuchet MS"/>
                <a:cs typeface="Trebuchet MS"/>
              </a:rPr>
              <a:t>said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6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40" dirty="0">
                <a:solidFill>
                  <a:srgbClr val="FFFFFF"/>
                </a:solidFill>
                <a:latin typeface="Trebuchet MS"/>
                <a:cs typeface="Trebuchet MS"/>
              </a:rPr>
              <a:t>won’t </a:t>
            </a:r>
            <a:r>
              <a:rPr sz="4300" spc="-1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5" dirty="0">
                <a:solidFill>
                  <a:srgbClr val="FFFFFF"/>
                </a:solidFill>
                <a:latin typeface="Trebuchet MS"/>
                <a:cs typeface="Trebuchet MS"/>
              </a:rPr>
              <a:t>treat.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3387"/>
            <a:ext cx="16703839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325" y="2746925"/>
            <a:ext cx="6334760" cy="299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95"/>
              </a:spcBef>
            </a:pPr>
            <a:r>
              <a:rPr sz="5600" b="0" spc="1660" dirty="0">
                <a:latin typeface="Arial MT"/>
                <a:cs typeface="Arial MT"/>
              </a:rPr>
              <a:t>FEATURES </a:t>
            </a:r>
            <a:r>
              <a:rPr sz="5600" b="0" spc="-745" dirty="0">
                <a:latin typeface="Arial MT"/>
                <a:cs typeface="Arial MT"/>
              </a:rPr>
              <a:t>, </a:t>
            </a:r>
            <a:r>
              <a:rPr sz="5600" b="0" spc="-740" dirty="0">
                <a:latin typeface="Arial MT"/>
                <a:cs typeface="Arial MT"/>
              </a:rPr>
              <a:t> </a:t>
            </a:r>
            <a:r>
              <a:rPr sz="5600" b="0" spc="1650" dirty="0">
                <a:latin typeface="Arial MT"/>
                <a:cs typeface="Arial MT"/>
              </a:rPr>
              <a:t>LABELS</a:t>
            </a:r>
            <a:r>
              <a:rPr sz="5600" b="0" spc="-240" dirty="0">
                <a:latin typeface="Arial MT"/>
                <a:cs typeface="Arial MT"/>
              </a:rPr>
              <a:t> </a:t>
            </a:r>
            <a:r>
              <a:rPr sz="5600" b="0" spc="1780" dirty="0">
                <a:latin typeface="Arial MT"/>
                <a:cs typeface="Arial MT"/>
              </a:rPr>
              <a:t>AND </a:t>
            </a:r>
            <a:r>
              <a:rPr sz="5600" b="0" spc="-1540" dirty="0">
                <a:latin typeface="Arial MT"/>
                <a:cs typeface="Arial MT"/>
              </a:rPr>
              <a:t> </a:t>
            </a:r>
            <a:r>
              <a:rPr sz="5600" b="0" spc="1565" dirty="0">
                <a:latin typeface="Arial MT"/>
                <a:cs typeface="Arial MT"/>
              </a:rPr>
              <a:t>MODELS</a:t>
            </a:r>
            <a:endParaRPr sz="5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824" y="74586"/>
            <a:ext cx="16608425" cy="476885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25"/>
              </a:spcBef>
            </a:pPr>
            <a:r>
              <a:rPr sz="45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Features</a:t>
            </a:r>
            <a:r>
              <a:rPr sz="45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4500" b="1" u="heavy" spc="-2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sz="4500" b="1" u="heavy" spc="3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</a:t>
            </a:r>
            <a:r>
              <a:rPr sz="4500" b="1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</a:t>
            </a:r>
            <a:r>
              <a:rPr sz="45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sz="450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sz="4500" b="1" u="heavy" spc="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sz="45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500" spc="1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50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4500">
              <a:latin typeface="Trebuchet MS"/>
              <a:cs typeface="Trebuchet MS"/>
            </a:endParaRPr>
          </a:p>
          <a:p>
            <a:pPr marL="12700" marR="5080" algn="just">
              <a:lnSpc>
                <a:spcPts val="6230"/>
              </a:lnSpc>
              <a:spcBef>
                <a:spcPts val="340"/>
              </a:spcBef>
            </a:pPr>
            <a:r>
              <a:rPr sz="4500" b="1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Models</a:t>
            </a:r>
            <a:r>
              <a:rPr sz="45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mathematical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expression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8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30" dirty="0">
                <a:solidFill>
                  <a:srgbClr val="FFFFFF"/>
                </a:solidFill>
                <a:latin typeface="Trebuchet MS"/>
                <a:cs typeface="Trebuchet MS"/>
              </a:rPr>
              <a:t>datasets </a:t>
            </a:r>
            <a:r>
              <a:rPr sz="4500" spc="-1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4500" spc="-90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4500" spc="-180" dirty="0">
                <a:solidFill>
                  <a:srgbClr val="FFFFFF"/>
                </a:solidFill>
                <a:latin typeface="Trebuchet MS"/>
                <a:cs typeface="Trebuchet MS"/>
              </a:rPr>
              <a:t>algorithm, </a:t>
            </a:r>
            <a:r>
              <a:rPr sz="4500" spc="-170" dirty="0">
                <a:solidFill>
                  <a:srgbClr val="FFFFFF"/>
                </a:solidFill>
                <a:latin typeface="Trebuchet MS"/>
                <a:cs typeface="Trebuchet MS"/>
              </a:rPr>
              <a:t>thus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sz="4500" spc="-2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500" spc="2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500" spc="-95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4500" spc="-1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220" dirty="0">
                <a:solidFill>
                  <a:srgbClr val="FFFFFF"/>
                </a:solidFill>
                <a:latin typeface="Trebuchet MS"/>
                <a:cs typeface="Trebuchet MS"/>
              </a:rPr>
              <a:t>input.</a:t>
            </a:r>
            <a:endParaRPr sz="4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4500" spc="-15" dirty="0">
                <a:solidFill>
                  <a:srgbClr val="FFFFFF"/>
                </a:solidFill>
                <a:latin typeface="Trebuchet MS"/>
                <a:cs typeface="Trebuchet MS"/>
              </a:rPr>
              <a:t>Eg: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20" dirty="0">
                <a:solidFill>
                  <a:srgbClr val="FFFFFF"/>
                </a:solidFill>
                <a:latin typeface="Trebuchet MS"/>
                <a:cs typeface="Trebuchet MS"/>
              </a:rPr>
              <a:t>flowchart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4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5120184"/>
            <a:ext cx="16754474" cy="51625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73" y="0"/>
            <a:ext cx="175450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2837"/>
            <a:ext cx="16294262" cy="6524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794" y="3944198"/>
            <a:ext cx="130587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2825" dirty="0">
                <a:latin typeface="Arial MT"/>
                <a:cs typeface="Arial MT"/>
              </a:rPr>
              <a:t>ML</a:t>
            </a:r>
            <a:r>
              <a:rPr sz="10000" b="0" spc="-380" dirty="0">
                <a:latin typeface="Arial MT"/>
                <a:cs typeface="Arial MT"/>
              </a:rPr>
              <a:t> </a:t>
            </a:r>
            <a:r>
              <a:rPr sz="10000" b="0" spc="2345" dirty="0">
                <a:latin typeface="Arial MT"/>
                <a:cs typeface="Arial MT"/>
              </a:rPr>
              <a:t>ALGORITHM</a:t>
            </a:r>
            <a:endParaRPr sz="10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551" y="1"/>
            <a:ext cx="1701164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475" y="887722"/>
            <a:ext cx="17473295" cy="78454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840" dirty="0">
                <a:solidFill>
                  <a:srgbClr val="FFFFFF"/>
                </a:solidFill>
                <a:latin typeface="Arial MT"/>
                <a:cs typeface="Arial MT"/>
              </a:rPr>
              <a:t>LINEAR</a:t>
            </a:r>
            <a:r>
              <a:rPr sz="34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55" dirty="0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5080">
              <a:lnSpc>
                <a:spcPct val="115799"/>
              </a:lnSpc>
              <a:spcBef>
                <a:spcPts val="75"/>
              </a:spcBef>
            </a:pPr>
            <a:r>
              <a:rPr sz="34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process,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relationship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dependent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by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fitting </a:t>
            </a:r>
            <a:r>
              <a:rPr sz="3400" spc="-150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-345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known </a:t>
            </a:r>
            <a:r>
              <a:rPr sz="3400" spc="6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represented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linear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equation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/>
                <a:cs typeface="Trebuchet MS"/>
              </a:rPr>
              <a:t>mx+c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400" spc="70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34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55" dirty="0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483234">
              <a:lnSpc>
                <a:spcPct val="115799"/>
              </a:lnSpc>
              <a:spcBef>
                <a:spcPts val="75"/>
              </a:spcBef>
            </a:pP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estimate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variables.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fitting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Trebuchet MS"/>
                <a:cs typeface="Trebuchet MS"/>
              </a:rPr>
              <a:t>logic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function.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00" spc="81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65" dirty="0">
                <a:solidFill>
                  <a:srgbClr val="FFFFFF"/>
                </a:solidFill>
                <a:latin typeface="Arial MT"/>
                <a:cs typeface="Arial MT"/>
              </a:rPr>
              <a:t>TREE:</a:t>
            </a:r>
            <a:endParaRPr sz="3400">
              <a:latin typeface="Arial MT"/>
              <a:cs typeface="Arial MT"/>
            </a:endParaRPr>
          </a:p>
          <a:p>
            <a:pPr marL="12700" marR="67310">
              <a:lnSpc>
                <a:spcPct val="115799"/>
              </a:lnSpc>
              <a:spcBef>
                <a:spcPts val="75"/>
              </a:spcBef>
            </a:pP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supervised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sz="3400" spc="-16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3400" spc="-135" dirty="0">
                <a:solidFill>
                  <a:srgbClr val="FFFFFF"/>
                </a:solidFill>
                <a:latin typeface="Trebuchet MS"/>
                <a:cs typeface="Trebuchet MS"/>
              </a:rPr>
              <a:t>split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population 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3400" spc="-90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/more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homogenous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sz="3400" spc="40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significant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attributes/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variables.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5489" y="1018762"/>
            <a:ext cx="837120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0" spc="1330" dirty="0">
                <a:latin typeface="Arial MT"/>
                <a:cs typeface="Arial MT"/>
              </a:rPr>
              <a:t>PYTHON</a:t>
            </a:r>
            <a:r>
              <a:rPr sz="4900" b="0" spc="-190" dirty="0">
                <a:latin typeface="Arial MT"/>
                <a:cs typeface="Arial MT"/>
              </a:rPr>
              <a:t> </a:t>
            </a:r>
            <a:r>
              <a:rPr sz="4900" b="0" spc="1155" dirty="0">
                <a:latin typeface="Arial MT"/>
                <a:cs typeface="Arial MT"/>
              </a:rPr>
              <a:t>LIBRARIES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705381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166446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6627510"/>
            <a:ext cx="162340" cy="1623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8088574"/>
            <a:ext cx="162340" cy="1623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780" y="8819106"/>
            <a:ext cx="162340" cy="1623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53749" y="3311161"/>
            <a:ext cx="15671165" cy="586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3690">
              <a:lnSpc>
                <a:spcPct val="115500"/>
              </a:lnSpc>
              <a:spcBef>
                <a:spcPts val="100"/>
              </a:spcBef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3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4150" spc="-9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415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sz="4150" spc="-165" dirty="0">
                <a:solidFill>
                  <a:srgbClr val="FFFFFF"/>
                </a:solidFill>
                <a:latin typeface="Trebuchet MS"/>
                <a:cs typeface="Trebuchet MS"/>
              </a:rPr>
              <a:t>matplotlib: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6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numeric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formats.</a:t>
            </a:r>
            <a:endParaRPr sz="4150">
              <a:latin typeface="Trebuchet MS"/>
              <a:cs typeface="Trebuchet MS"/>
            </a:endParaRPr>
          </a:p>
          <a:p>
            <a:pPr marL="12700" marR="468630">
              <a:lnSpc>
                <a:spcPct val="115500"/>
              </a:lnSpc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pandas: </a:t>
            </a:r>
            <a:r>
              <a:rPr sz="4150" spc="-17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library 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useful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4150" spc="-229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4150" spc="-40" dirty="0">
                <a:solidFill>
                  <a:srgbClr val="FFFFFF"/>
                </a:solidFill>
                <a:latin typeface="Trebuchet MS"/>
                <a:cs typeface="Trebuchet MS"/>
              </a:rPr>
              <a:t>organizing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1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64" y="666782"/>
            <a:ext cx="16915765" cy="28702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700" b="0" spc="855" dirty="0">
                <a:latin typeface="Arial MT"/>
                <a:cs typeface="Arial MT"/>
              </a:rPr>
              <a:t>SVM: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5900"/>
              </a:lnSpc>
              <a:spcBef>
                <a:spcPts val="75"/>
              </a:spcBef>
            </a:pPr>
            <a:r>
              <a:rPr sz="4100" b="0" spc="-195" dirty="0">
                <a:latin typeface="Trebuchet MS"/>
                <a:cs typeface="Trebuchet MS"/>
              </a:rPr>
              <a:t>In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170" dirty="0">
                <a:latin typeface="Trebuchet MS"/>
                <a:cs typeface="Trebuchet MS"/>
              </a:rPr>
              <a:t>this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60" dirty="0">
                <a:latin typeface="Trebuchet MS"/>
                <a:cs typeface="Trebuchet MS"/>
              </a:rPr>
              <a:t>algorithm,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40" dirty="0">
                <a:latin typeface="Trebuchet MS"/>
                <a:cs typeface="Trebuchet MS"/>
              </a:rPr>
              <a:t>we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20" dirty="0">
                <a:latin typeface="Trebuchet MS"/>
                <a:cs typeface="Trebuchet MS"/>
              </a:rPr>
              <a:t>plot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70" dirty="0">
                <a:latin typeface="Trebuchet MS"/>
                <a:cs typeface="Trebuchet MS"/>
              </a:rPr>
              <a:t>raw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35" dirty="0">
                <a:latin typeface="Trebuchet MS"/>
                <a:cs typeface="Trebuchet MS"/>
              </a:rPr>
              <a:t>data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85" dirty="0">
                <a:latin typeface="Trebuchet MS"/>
                <a:cs typeface="Trebuchet MS"/>
              </a:rPr>
              <a:t>as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95" dirty="0">
                <a:latin typeface="Trebuchet MS"/>
                <a:cs typeface="Trebuchet MS"/>
              </a:rPr>
              <a:t>points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90" dirty="0">
                <a:latin typeface="Trebuchet MS"/>
                <a:cs typeface="Trebuchet MS"/>
              </a:rPr>
              <a:t>in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15" dirty="0">
                <a:latin typeface="Trebuchet MS"/>
                <a:cs typeface="Trebuchet MS"/>
              </a:rPr>
              <a:t>an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80" dirty="0">
                <a:latin typeface="Trebuchet MS"/>
                <a:cs typeface="Trebuchet MS"/>
              </a:rPr>
              <a:t>n-dimensional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5" dirty="0">
                <a:latin typeface="Trebuchet MS"/>
                <a:cs typeface="Trebuchet MS"/>
              </a:rPr>
              <a:t>space.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245" dirty="0">
                <a:latin typeface="Trebuchet MS"/>
                <a:cs typeface="Trebuchet MS"/>
              </a:rPr>
              <a:t>The </a:t>
            </a:r>
            <a:r>
              <a:rPr sz="4100" b="0" spc="-1220" dirty="0">
                <a:latin typeface="Trebuchet MS"/>
                <a:cs typeface="Trebuchet MS"/>
              </a:rPr>
              <a:t> </a:t>
            </a:r>
            <a:r>
              <a:rPr sz="4100" b="0" spc="-110" dirty="0">
                <a:latin typeface="Trebuchet MS"/>
                <a:cs typeface="Trebuchet MS"/>
              </a:rPr>
              <a:t>value </a:t>
            </a:r>
            <a:r>
              <a:rPr sz="4100" b="0" spc="-30" dirty="0">
                <a:latin typeface="Trebuchet MS"/>
                <a:cs typeface="Trebuchet MS"/>
              </a:rPr>
              <a:t>of </a:t>
            </a:r>
            <a:r>
              <a:rPr sz="4100" b="0" spc="35" dirty="0">
                <a:latin typeface="Trebuchet MS"/>
                <a:cs typeface="Trebuchet MS"/>
              </a:rPr>
              <a:t>each </a:t>
            </a:r>
            <a:r>
              <a:rPr sz="4100" b="0" spc="-100" dirty="0">
                <a:latin typeface="Trebuchet MS"/>
                <a:cs typeface="Trebuchet MS"/>
              </a:rPr>
              <a:t>feature </a:t>
            </a:r>
            <a:r>
              <a:rPr sz="4100" b="0" spc="-120" dirty="0">
                <a:latin typeface="Trebuchet MS"/>
                <a:cs typeface="Trebuchet MS"/>
              </a:rPr>
              <a:t>is </a:t>
            </a:r>
            <a:r>
              <a:rPr sz="4100" b="0" spc="-114" dirty="0">
                <a:latin typeface="Trebuchet MS"/>
                <a:cs typeface="Trebuchet MS"/>
              </a:rPr>
              <a:t>tied </a:t>
            </a:r>
            <a:r>
              <a:rPr sz="4100" b="0" spc="-110" dirty="0">
                <a:latin typeface="Trebuchet MS"/>
                <a:cs typeface="Trebuchet MS"/>
              </a:rPr>
              <a:t>to </a:t>
            </a:r>
            <a:r>
              <a:rPr sz="4100" b="0" spc="190" dirty="0">
                <a:latin typeface="Trebuchet MS"/>
                <a:cs typeface="Trebuchet MS"/>
              </a:rPr>
              <a:t>a </a:t>
            </a:r>
            <a:r>
              <a:rPr sz="4100" b="0" spc="-110" dirty="0">
                <a:latin typeface="Trebuchet MS"/>
                <a:cs typeface="Trebuchet MS"/>
              </a:rPr>
              <a:t>particular </a:t>
            </a:r>
            <a:r>
              <a:rPr sz="4100" b="0" spc="-100" dirty="0">
                <a:latin typeface="Trebuchet MS"/>
                <a:cs typeface="Trebuchet MS"/>
              </a:rPr>
              <a:t>coordinate, </a:t>
            </a:r>
            <a:r>
              <a:rPr sz="4100" b="0" spc="-85" dirty="0">
                <a:latin typeface="Trebuchet MS"/>
                <a:cs typeface="Trebuchet MS"/>
              </a:rPr>
              <a:t>making </a:t>
            </a:r>
            <a:r>
              <a:rPr sz="4100" b="0" spc="-254" dirty="0">
                <a:latin typeface="Trebuchet MS"/>
                <a:cs typeface="Trebuchet MS"/>
              </a:rPr>
              <a:t>it </a:t>
            </a:r>
            <a:r>
              <a:rPr sz="4100" b="0" spc="-25" dirty="0">
                <a:latin typeface="Trebuchet MS"/>
                <a:cs typeface="Trebuchet MS"/>
              </a:rPr>
              <a:t>easy </a:t>
            </a:r>
            <a:r>
              <a:rPr sz="4100" b="0" spc="-110" dirty="0">
                <a:latin typeface="Trebuchet MS"/>
                <a:cs typeface="Trebuchet MS"/>
              </a:rPr>
              <a:t>to </a:t>
            </a:r>
            <a:r>
              <a:rPr sz="4100" b="0" spc="-105" dirty="0">
                <a:latin typeface="Trebuchet MS"/>
                <a:cs typeface="Trebuchet MS"/>
              </a:rPr>
              <a:t> </a:t>
            </a:r>
            <a:r>
              <a:rPr sz="4100" b="0" spc="-85" dirty="0">
                <a:latin typeface="Trebuchet MS"/>
                <a:cs typeface="Trebuchet MS"/>
              </a:rPr>
              <a:t>classify</a:t>
            </a:r>
            <a:r>
              <a:rPr sz="4100" b="0" spc="-135" dirty="0">
                <a:latin typeface="Trebuchet MS"/>
                <a:cs typeface="Trebuchet MS"/>
              </a:rPr>
              <a:t> </a:t>
            </a:r>
            <a:r>
              <a:rPr sz="4100" b="0" spc="-145" dirty="0">
                <a:latin typeface="Trebuchet MS"/>
                <a:cs typeface="Trebuchet MS"/>
              </a:rPr>
              <a:t>the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55" dirty="0">
                <a:latin typeface="Trebuchet MS"/>
                <a:cs typeface="Trebuchet MS"/>
              </a:rPr>
              <a:t>data.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64" y="4139250"/>
            <a:ext cx="17355185" cy="532130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3700" spc="1115" dirty="0">
                <a:solidFill>
                  <a:srgbClr val="FFFFFF"/>
                </a:solidFill>
                <a:latin typeface="Arial MT"/>
                <a:cs typeface="Arial MT"/>
              </a:rPr>
              <a:t>NAIvE</a:t>
            </a:r>
            <a:r>
              <a:rPr sz="37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1200" dirty="0">
                <a:solidFill>
                  <a:srgbClr val="FFFFFF"/>
                </a:solidFill>
                <a:latin typeface="Arial MT"/>
                <a:cs typeface="Arial MT"/>
              </a:rPr>
              <a:t>BAYES</a:t>
            </a:r>
            <a:r>
              <a:rPr sz="37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-34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6599"/>
              </a:lnSpc>
              <a:spcBef>
                <a:spcPts val="150"/>
              </a:spcBef>
            </a:pPr>
            <a:r>
              <a:rPr sz="370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Naive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Bayes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classifier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rebuchet MS"/>
                <a:cs typeface="Trebuchet MS"/>
              </a:rPr>
              <a:t>assumes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particular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unrelated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feature.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00" spc="1205" dirty="0">
                <a:solidFill>
                  <a:srgbClr val="FFFFFF"/>
                </a:solidFill>
                <a:latin typeface="Arial MT"/>
                <a:cs typeface="Arial MT"/>
              </a:rPr>
              <a:t>KNN</a:t>
            </a:r>
            <a:r>
              <a:rPr sz="37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-34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marL="12700" marR="636270" algn="just">
              <a:lnSpc>
                <a:spcPct val="116599"/>
              </a:lnSpc>
              <a:spcBef>
                <a:spcPts val="150"/>
              </a:spcBef>
            </a:pPr>
            <a:r>
              <a:rPr sz="3700" spc="-21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700" spc="4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3700" spc="-20" dirty="0">
                <a:solidFill>
                  <a:srgbClr val="FFFFFF"/>
                </a:solidFill>
                <a:latin typeface="Trebuchet MS"/>
                <a:cs typeface="Trebuchet MS"/>
              </a:rPr>
              <a:t>applied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sz="37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700" spc="-60" dirty="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sz="3700" spc="-229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sz="3700" spc="-13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50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5" dirty="0">
                <a:solidFill>
                  <a:srgbClr val="FFFFFF"/>
                </a:solidFill>
                <a:latin typeface="Trebuchet MS"/>
                <a:cs typeface="Trebuchet MS"/>
              </a:rPr>
              <a:t>classifies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50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Trebuchet MS"/>
                <a:cs typeface="Trebuchet MS"/>
              </a:rPr>
              <a:t>taking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85" dirty="0">
                <a:solidFill>
                  <a:srgbClr val="FFFFFF"/>
                </a:solidFill>
                <a:latin typeface="Trebuchet MS"/>
                <a:cs typeface="Trebuchet MS"/>
              </a:rPr>
              <a:t>majority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05" dirty="0">
                <a:solidFill>
                  <a:srgbClr val="FFFFFF"/>
                </a:solidFill>
                <a:latin typeface="Trebuchet MS"/>
                <a:cs typeface="Trebuchet MS"/>
              </a:rPr>
              <a:t>vote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5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0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Trebuchet MS"/>
                <a:cs typeface="Trebuchet MS"/>
              </a:rPr>
              <a:t>neighbors.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6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3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Trebuchet MS"/>
                <a:cs typeface="Trebuchet MS"/>
              </a:rPr>
              <a:t>assigned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6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29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common.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81" y="1657212"/>
            <a:ext cx="17460595" cy="24523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4600" b="0" spc="1335" dirty="0">
                <a:latin typeface="Arial MT"/>
                <a:cs typeface="Arial MT"/>
              </a:rPr>
              <a:t>K-MEANS</a:t>
            </a:r>
            <a:r>
              <a:rPr sz="4600" b="0" spc="-185" dirty="0">
                <a:latin typeface="Arial MT"/>
                <a:cs typeface="Arial MT"/>
              </a:rPr>
              <a:t> </a:t>
            </a:r>
            <a:r>
              <a:rPr sz="4600" b="0" spc="-430" dirty="0">
                <a:latin typeface="Arial MT"/>
                <a:cs typeface="Arial MT"/>
              </a:rPr>
              <a:t>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sz="4400" b="0" spc="-215" dirty="0">
                <a:latin typeface="Trebuchet MS"/>
                <a:cs typeface="Trebuchet MS"/>
              </a:rPr>
              <a:t>In </a:t>
            </a:r>
            <a:r>
              <a:rPr sz="4400" b="0" spc="-160" dirty="0">
                <a:latin typeface="Trebuchet MS"/>
                <a:cs typeface="Trebuchet MS"/>
              </a:rPr>
              <a:t>the </a:t>
            </a:r>
            <a:r>
              <a:rPr sz="4400" b="0" spc="-114" dirty="0">
                <a:latin typeface="Trebuchet MS"/>
                <a:cs typeface="Trebuchet MS"/>
              </a:rPr>
              <a:t>unsupervised </a:t>
            </a:r>
            <a:r>
              <a:rPr sz="4400" b="0" spc="-100" dirty="0">
                <a:latin typeface="Trebuchet MS"/>
                <a:cs typeface="Trebuchet MS"/>
              </a:rPr>
              <a:t>learning </a:t>
            </a:r>
            <a:r>
              <a:rPr sz="4400" b="0" spc="-175" dirty="0">
                <a:latin typeface="Trebuchet MS"/>
                <a:cs typeface="Trebuchet MS"/>
              </a:rPr>
              <a:t>algorithm, </a:t>
            </a:r>
            <a:r>
              <a:rPr sz="4400" b="0" spc="30" dirty="0">
                <a:latin typeface="Trebuchet MS"/>
                <a:cs typeface="Trebuchet MS"/>
              </a:rPr>
              <a:t>data </a:t>
            </a:r>
            <a:r>
              <a:rPr sz="4400" b="0" spc="-85" dirty="0">
                <a:latin typeface="Trebuchet MS"/>
                <a:cs typeface="Trebuchet MS"/>
              </a:rPr>
              <a:t>sets </a:t>
            </a:r>
            <a:r>
              <a:rPr sz="4400" b="0" spc="-55" dirty="0">
                <a:latin typeface="Trebuchet MS"/>
                <a:cs typeface="Trebuchet MS"/>
              </a:rPr>
              <a:t>are </a:t>
            </a:r>
            <a:r>
              <a:rPr sz="4400" b="0" spc="-70" dirty="0">
                <a:latin typeface="Trebuchet MS"/>
                <a:cs typeface="Trebuchet MS"/>
              </a:rPr>
              <a:t>classified </a:t>
            </a:r>
            <a:r>
              <a:rPr sz="4400" b="0" spc="-170" dirty="0">
                <a:latin typeface="Trebuchet MS"/>
                <a:cs typeface="Trebuchet MS"/>
              </a:rPr>
              <a:t>into </a:t>
            </a:r>
            <a:r>
              <a:rPr sz="4400" b="0" spc="195" dirty="0">
                <a:latin typeface="Trebuchet MS"/>
                <a:cs typeface="Trebuchet MS"/>
              </a:rPr>
              <a:t>a </a:t>
            </a:r>
            <a:r>
              <a:rPr sz="4400" b="0" spc="200" dirty="0">
                <a:latin typeface="Trebuchet MS"/>
                <a:cs typeface="Trebuchet MS"/>
              </a:rPr>
              <a:t> </a:t>
            </a:r>
            <a:r>
              <a:rPr sz="4400" b="0" spc="-125" dirty="0">
                <a:latin typeface="Trebuchet MS"/>
                <a:cs typeface="Trebuchet MS"/>
              </a:rPr>
              <a:t>particular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90" dirty="0">
                <a:latin typeface="Trebuchet MS"/>
                <a:cs typeface="Trebuchet MS"/>
              </a:rPr>
              <a:t>no.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40" dirty="0">
                <a:latin typeface="Trebuchet MS"/>
                <a:cs typeface="Trebuchet MS"/>
              </a:rPr>
              <a:t>of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55" dirty="0">
                <a:latin typeface="Trebuchet MS"/>
                <a:cs typeface="Trebuchet MS"/>
              </a:rPr>
              <a:t>cluster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55" dirty="0">
                <a:latin typeface="Trebuchet MS"/>
                <a:cs typeface="Trebuchet MS"/>
              </a:rPr>
              <a:t>are</a:t>
            </a:r>
            <a:r>
              <a:rPr sz="4400" b="0" spc="-130" dirty="0">
                <a:latin typeface="Trebuchet MS"/>
                <a:cs typeface="Trebuchet MS"/>
              </a:rPr>
              <a:t> </a:t>
            </a:r>
            <a:r>
              <a:rPr sz="4400" b="0" spc="-35" dirty="0">
                <a:latin typeface="Trebuchet MS"/>
                <a:cs typeface="Trebuchet MS"/>
              </a:rPr>
              <a:t>homogeneous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80" dirty="0">
                <a:latin typeface="Trebuchet MS"/>
                <a:cs typeface="Trebuchet MS"/>
              </a:rPr>
              <a:t>from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60" dirty="0">
                <a:latin typeface="Trebuchet MS"/>
                <a:cs typeface="Trebuchet MS"/>
              </a:rPr>
              <a:t>the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30" dirty="0">
                <a:latin typeface="Trebuchet MS"/>
                <a:cs typeface="Trebuchet MS"/>
              </a:rPr>
              <a:t>data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210" dirty="0">
                <a:latin typeface="Trebuchet MS"/>
                <a:cs typeface="Trebuchet MS"/>
              </a:rPr>
              <a:t>in</a:t>
            </a:r>
            <a:r>
              <a:rPr sz="4400" b="0" spc="-130" dirty="0">
                <a:latin typeface="Trebuchet MS"/>
                <a:cs typeface="Trebuchet MS"/>
              </a:rPr>
              <a:t> </a:t>
            </a:r>
            <a:r>
              <a:rPr sz="4400" b="0" spc="-155" dirty="0">
                <a:latin typeface="Trebuchet MS"/>
                <a:cs typeface="Trebuchet MS"/>
              </a:rPr>
              <a:t>other</a:t>
            </a:r>
            <a:r>
              <a:rPr sz="4400" b="0" spc="-135" dirty="0">
                <a:latin typeface="Trebuchet MS"/>
                <a:cs typeface="Trebuchet MS"/>
              </a:rPr>
              <a:t> clusters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881" y="4838562"/>
            <a:ext cx="17360900" cy="323342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4600" spc="1365" dirty="0">
                <a:solidFill>
                  <a:srgbClr val="FFFFFF"/>
                </a:solidFill>
                <a:latin typeface="Arial MT"/>
                <a:cs typeface="Arial MT"/>
              </a:rPr>
              <a:t>RANDOM</a:t>
            </a:r>
            <a:r>
              <a:rPr sz="46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600" spc="1030" dirty="0">
                <a:solidFill>
                  <a:srgbClr val="FFFFFF"/>
                </a:solidFill>
                <a:latin typeface="Arial MT"/>
                <a:cs typeface="Arial MT"/>
              </a:rPr>
              <a:t>FOREST: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sz="4400" spc="114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collective </a:t>
            </a:r>
            <a:r>
              <a:rPr sz="4400" spc="-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trees is </a:t>
            </a:r>
            <a:r>
              <a:rPr sz="4400" spc="-90" dirty="0">
                <a:solidFill>
                  <a:srgbClr val="FFFFFF"/>
                </a:solidFill>
                <a:latin typeface="Trebuchet MS"/>
                <a:cs typeface="Trebuchet MS"/>
              </a:rPr>
              <a:t>random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forest. 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classify </a:t>
            </a:r>
            <a:r>
              <a:rPr sz="4400" spc="-9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object </a:t>
            </a:r>
            <a:r>
              <a:rPr sz="4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attributes,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3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4400" spc="-70" dirty="0">
                <a:solidFill>
                  <a:srgbClr val="FFFFFF"/>
                </a:solidFill>
                <a:latin typeface="Trebuchet MS"/>
                <a:cs typeface="Trebuchet MS"/>
              </a:rPr>
              <a:t>classified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votes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400" spc="-1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class.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chooses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0" dirty="0">
                <a:solidFill>
                  <a:srgbClr val="FFFFFF"/>
                </a:solidFill>
                <a:latin typeface="Trebuchet MS"/>
                <a:cs typeface="Trebuchet MS"/>
              </a:rPr>
              <a:t>votes.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1849" y="577321"/>
            <a:ext cx="6688455" cy="175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5660" marR="5080" indent="-823594">
              <a:lnSpc>
                <a:spcPct val="116100"/>
              </a:lnSpc>
              <a:spcBef>
                <a:spcPts val="95"/>
              </a:spcBef>
            </a:pPr>
            <a:r>
              <a:rPr sz="4900" b="0" spc="1350" dirty="0">
                <a:latin typeface="Arial MT"/>
                <a:cs typeface="Arial MT"/>
              </a:rPr>
              <a:t>METHODS</a:t>
            </a:r>
            <a:r>
              <a:rPr sz="4900" b="0" spc="-185" dirty="0">
                <a:latin typeface="Arial MT"/>
                <a:cs typeface="Arial MT"/>
              </a:rPr>
              <a:t> </a:t>
            </a:r>
            <a:r>
              <a:rPr sz="4900" b="0" spc="775" dirty="0">
                <a:latin typeface="Arial MT"/>
                <a:cs typeface="Arial MT"/>
              </a:rPr>
              <a:t>IN</a:t>
            </a:r>
            <a:r>
              <a:rPr sz="4900" b="0" spc="-185" dirty="0">
                <a:latin typeface="Arial MT"/>
                <a:cs typeface="Arial MT"/>
              </a:rPr>
              <a:t> </a:t>
            </a:r>
            <a:r>
              <a:rPr sz="4900" b="0" spc="1380" dirty="0">
                <a:latin typeface="Arial MT"/>
                <a:cs typeface="Arial MT"/>
              </a:rPr>
              <a:t>ML </a:t>
            </a:r>
            <a:r>
              <a:rPr sz="4900" b="0" spc="-1345" dirty="0">
                <a:latin typeface="Arial MT"/>
                <a:cs typeface="Arial MT"/>
              </a:rPr>
              <a:t> </a:t>
            </a:r>
            <a:r>
              <a:rPr sz="4900" b="0" spc="1145" dirty="0">
                <a:latin typeface="Arial MT"/>
                <a:cs typeface="Arial MT"/>
              </a:rPr>
              <a:t>ALGORITHM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526696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718292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8640421"/>
            <a:ext cx="162340" cy="162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3749" y="3132476"/>
            <a:ext cx="15507969" cy="660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2830195" algn="l"/>
              </a:tabLst>
            </a:pPr>
            <a:r>
              <a:rPr sz="4150" spc="-225" dirty="0">
                <a:solidFill>
                  <a:srgbClr val="FFFFFF"/>
                </a:solidFill>
                <a:latin typeface="Trebuchet MS"/>
                <a:cs typeface="Trebuchet MS"/>
              </a:rPr>
              <a:t>fit(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	</a:t>
            </a:r>
            <a:r>
              <a:rPr sz="4150" spc="-85" dirty="0">
                <a:solidFill>
                  <a:srgbClr val="FFFFFF"/>
                </a:solidFill>
                <a:latin typeface="Trebuchet MS"/>
                <a:cs typeface="Trebuchet MS"/>
              </a:rPr>
              <a:t>responsible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estimating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sz="4150" spc="-1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finally </a:t>
            </a:r>
            <a:r>
              <a:rPr sz="4150" spc="-210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fitted </a:t>
            </a:r>
            <a:r>
              <a:rPr sz="4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5" dirty="0">
                <a:solidFill>
                  <a:srgbClr val="FFFFFF"/>
                </a:solidFill>
                <a:latin typeface="Trebuchet MS"/>
                <a:cs typeface="Trebuchet MS"/>
              </a:rPr>
              <a:t>estimator.</a:t>
            </a:r>
            <a:endParaRPr sz="4150">
              <a:latin typeface="Trebuchet MS"/>
              <a:cs typeface="Trebuchet MS"/>
            </a:endParaRPr>
          </a:p>
          <a:p>
            <a:pPr marL="12700" marR="49530">
              <a:lnSpc>
                <a:spcPct val="115500"/>
              </a:lnSpc>
            </a:pP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predict(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instance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26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sz="4150" spc="20" dirty="0">
                <a:solidFill>
                  <a:srgbClr val="FFFFFF"/>
                </a:solidFill>
                <a:latin typeface="Trebuchet MS"/>
                <a:cs typeface="Trebuchet MS"/>
              </a:rPr>
              <a:t>accepts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(X).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70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80" dirty="0">
                <a:solidFill>
                  <a:srgbClr val="FFFFFF"/>
                </a:solidFill>
                <a:latin typeface="Trebuchet MS"/>
                <a:cs typeface="Trebuchet MS"/>
              </a:rPr>
              <a:t>provided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4150" spc="-65" dirty="0">
                <a:solidFill>
                  <a:srgbClr val="FFFFFF"/>
                </a:solidFill>
                <a:latin typeface="Trebuchet MS"/>
                <a:cs typeface="Trebuchet MS"/>
              </a:rPr>
              <a:t>instances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returned 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170" dirty="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1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1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or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sparse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29" dirty="0">
                <a:solidFill>
                  <a:srgbClr val="FFFFFF"/>
                </a:solidFill>
                <a:latin typeface="Trebuchet MS"/>
                <a:cs typeface="Trebuchet MS"/>
              </a:rPr>
              <a:t>matrix.</a:t>
            </a:r>
            <a:endParaRPr sz="4150">
              <a:latin typeface="Trebuchet MS"/>
              <a:cs typeface="Trebuchet MS"/>
            </a:endParaRPr>
          </a:p>
          <a:p>
            <a:pPr marL="12700" marR="571500">
              <a:lnSpc>
                <a:spcPct val="115500"/>
              </a:lnSpc>
            </a:pP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score(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70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4150" spc="-1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50" dirty="0">
                <a:solidFill>
                  <a:srgbClr val="FFFFFF"/>
                </a:solidFill>
                <a:latin typeface="Trebuchet MS"/>
                <a:cs typeface="Trebuchet MS"/>
              </a:rPr>
              <a:t>actual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6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3" y="2430192"/>
            <a:ext cx="13011149" cy="7467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1501" y="255318"/>
            <a:ext cx="1351851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064" marR="5080" indent="-1651000">
              <a:lnSpc>
                <a:spcPct val="116599"/>
              </a:lnSpc>
              <a:spcBef>
                <a:spcPts val="100"/>
              </a:spcBef>
            </a:pPr>
            <a:r>
              <a:rPr sz="5200" spc="1125" dirty="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3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0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8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MAcHINE </a:t>
            </a:r>
            <a:r>
              <a:rPr sz="5200" spc="-1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3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52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215" dirty="0">
                <a:solidFill>
                  <a:srgbClr val="FFFFFF"/>
                </a:solidFill>
                <a:latin typeface="Arial MT"/>
                <a:cs typeface="Arial MT"/>
              </a:rPr>
              <a:t>ALGORITHM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4386" y="3689220"/>
            <a:ext cx="609092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6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6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5200" spc="-275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5200" spc="-18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5200" spc="-2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00" spc="-305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sz="5200" spc="-19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5200" spc="-16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5200" spc="-2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220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5200" spc="-5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5200" spc="-220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5200" spc="-14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5200" spc="-6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5200" spc="-8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5200" spc="-254" dirty="0">
                <a:solidFill>
                  <a:srgbClr val="FFFFFF"/>
                </a:solidFill>
                <a:latin typeface="Georgia"/>
                <a:cs typeface="Georgia"/>
              </a:rPr>
              <a:t>hm</a:t>
            </a:r>
            <a:endParaRPr sz="5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04386"/>
            <a:ext cx="14535149" cy="6972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777" y="275777"/>
            <a:ext cx="1688274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2329" marR="5080" indent="-3390265">
              <a:lnSpc>
                <a:spcPct val="116599"/>
              </a:lnSpc>
              <a:spcBef>
                <a:spcPts val="100"/>
              </a:spcBef>
            </a:pPr>
            <a:r>
              <a:rPr sz="5200" b="0" spc="1355" dirty="0">
                <a:latin typeface="Arial MT"/>
                <a:cs typeface="Arial MT"/>
              </a:rPr>
              <a:t>THE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370" dirty="0">
                <a:latin typeface="Arial MT"/>
                <a:cs typeface="Arial MT"/>
              </a:rPr>
              <a:t>MOST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875" dirty="0">
                <a:latin typeface="Arial MT"/>
                <a:cs typeface="Arial MT"/>
              </a:rPr>
              <a:t>AccuRATE</a:t>
            </a:r>
            <a:r>
              <a:rPr sz="5200" b="0" spc="-160" dirty="0">
                <a:latin typeface="Arial MT"/>
                <a:cs typeface="Arial MT"/>
              </a:rPr>
              <a:t> </a:t>
            </a:r>
            <a:r>
              <a:rPr sz="5200" b="0" spc="1465" dirty="0">
                <a:latin typeface="Arial MT"/>
                <a:cs typeface="Arial MT"/>
              </a:rPr>
              <a:t>ML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215" dirty="0">
                <a:latin typeface="Arial MT"/>
                <a:cs typeface="Arial MT"/>
              </a:rPr>
              <a:t>ALGORITHM </a:t>
            </a:r>
            <a:r>
              <a:rPr sz="5200" b="0" spc="-1430" dirty="0">
                <a:latin typeface="Arial MT"/>
                <a:cs typeface="Arial MT"/>
              </a:rPr>
              <a:t> </a:t>
            </a:r>
            <a:r>
              <a:rPr sz="5200" b="0" spc="1475" dirty="0">
                <a:latin typeface="Arial MT"/>
                <a:cs typeface="Arial MT"/>
              </a:rPr>
              <a:t>FOR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600" dirty="0">
                <a:latin typeface="Arial MT"/>
                <a:cs typeface="Arial MT"/>
              </a:rPr>
              <a:t>OuR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485" dirty="0">
                <a:latin typeface="Arial MT"/>
                <a:cs typeface="Arial MT"/>
              </a:rPr>
              <a:t>DATASET</a:t>
            </a:r>
            <a:r>
              <a:rPr sz="5200" b="0" spc="-160" dirty="0">
                <a:latin typeface="Arial MT"/>
                <a:cs typeface="Arial MT"/>
              </a:rPr>
              <a:t> </a:t>
            </a:r>
            <a:r>
              <a:rPr sz="5200" b="0" spc="840" dirty="0">
                <a:latin typeface="Arial MT"/>
                <a:cs typeface="Arial MT"/>
              </a:rPr>
              <a:t>IS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-484" dirty="0">
                <a:latin typeface="Arial MT"/>
                <a:cs typeface="Arial MT"/>
              </a:rPr>
              <a:t>: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8128" y="2771433"/>
            <a:ext cx="8514080" cy="19469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6700" spc="-21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6700" spc="-23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6700" spc="-295" dirty="0">
                <a:solidFill>
                  <a:srgbClr val="FFFFFF"/>
                </a:solidFill>
                <a:latin typeface="Georgia"/>
                <a:cs typeface="Georgia"/>
              </a:rPr>
              <a:t>pp</a:t>
            </a:r>
            <a:r>
              <a:rPr sz="6700" spc="-28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6700" spc="-18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6700" spc="-10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6700" spc="-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700" spc="-385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6700" spc="-24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6700" spc="-21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6700" spc="-10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6700" spc="-28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6700" spc="-180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6700" spc="-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700" spc="-545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6700" spc="-26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6700" spc="-21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6700" spc="-330" dirty="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sz="6700" spc="-7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6700" spc="-29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6700" spc="-24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6700">
              <a:latin typeface="Georgia"/>
              <a:cs typeface="Georgia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5200" spc="-370" dirty="0">
                <a:solidFill>
                  <a:srgbClr val="FFFFFF"/>
                </a:solidFill>
                <a:latin typeface="Verdana"/>
                <a:cs typeface="Verdana"/>
              </a:rPr>
              <a:t>94.9%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140" y="1028703"/>
              <a:ext cx="11786858" cy="92582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2259991" cy="50292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08" y="144766"/>
            <a:ext cx="11311890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6440">
              <a:lnSpc>
                <a:spcPct val="116399"/>
              </a:lnSpc>
              <a:spcBef>
                <a:spcPts val="95"/>
              </a:spcBef>
            </a:pPr>
            <a:r>
              <a:rPr sz="8700" b="0" spc="2595" dirty="0">
                <a:solidFill>
                  <a:srgbClr val="170F3D"/>
                </a:solidFill>
                <a:latin typeface="Arial MT"/>
                <a:cs typeface="Arial MT"/>
              </a:rPr>
              <a:t>DATA </a:t>
            </a:r>
            <a:r>
              <a:rPr sz="8700" b="0" spc="1710" dirty="0">
                <a:solidFill>
                  <a:srgbClr val="170F3D"/>
                </a:solidFill>
                <a:latin typeface="Arial MT"/>
                <a:cs typeface="Arial MT"/>
              </a:rPr>
              <a:t>MINING </a:t>
            </a:r>
            <a:r>
              <a:rPr sz="8700" b="0" spc="-2405" dirty="0">
                <a:solidFill>
                  <a:srgbClr val="170F3D"/>
                </a:solidFill>
                <a:latin typeface="Arial MT"/>
                <a:cs typeface="Arial MT"/>
              </a:rPr>
              <a:t> </a:t>
            </a:r>
            <a:r>
              <a:rPr sz="8700" b="0" spc="2285" dirty="0">
                <a:solidFill>
                  <a:srgbClr val="170F3D"/>
                </a:solidFill>
                <a:latin typeface="Arial MT"/>
                <a:cs typeface="Arial MT"/>
              </a:rPr>
              <a:t>APPLIcATIONS</a:t>
            </a:r>
            <a:endParaRPr sz="8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4934"/>
            <a:ext cx="16229977" cy="6648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8318" rIns="0" bIns="0" rtlCol="0">
            <a:spAutoFit/>
          </a:bodyPr>
          <a:lstStyle/>
          <a:p>
            <a:pPr marL="1183640" algn="ctr">
              <a:lnSpc>
                <a:spcPct val="100000"/>
              </a:lnSpc>
              <a:spcBef>
                <a:spcPts val="1900"/>
              </a:spcBef>
            </a:pPr>
            <a:r>
              <a:rPr sz="9000" spc="2730" dirty="0">
                <a:latin typeface="Arial MT"/>
                <a:cs typeface="Arial MT"/>
              </a:rPr>
              <a:t>STROkE</a:t>
            </a:r>
            <a:endParaRPr sz="9000">
              <a:latin typeface="Arial MT"/>
              <a:cs typeface="Arial MT"/>
            </a:endParaRPr>
          </a:p>
          <a:p>
            <a:pPr marL="1183640" algn="ctr">
              <a:lnSpc>
                <a:spcPct val="100000"/>
              </a:lnSpc>
              <a:spcBef>
                <a:spcPts val="1800"/>
              </a:spcBef>
            </a:pPr>
            <a:r>
              <a:rPr sz="9000" spc="2185" dirty="0">
                <a:latin typeface="Arial MT"/>
                <a:cs typeface="Arial MT"/>
              </a:rPr>
              <a:t>PREDIcTION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5593" y="7975991"/>
            <a:ext cx="388239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5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5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5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52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52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5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5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52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075" y="1695463"/>
            <a:ext cx="16011524" cy="7562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464" y="560419"/>
            <a:ext cx="143821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1545" dirty="0">
                <a:latin typeface="Arial MT"/>
                <a:cs typeface="Arial MT"/>
              </a:rPr>
              <a:t>DATA</a:t>
            </a:r>
            <a:r>
              <a:rPr sz="5200" b="0" spc="-175" dirty="0">
                <a:latin typeface="Arial MT"/>
                <a:cs typeface="Arial MT"/>
              </a:rPr>
              <a:t> </a:t>
            </a:r>
            <a:r>
              <a:rPr sz="5200" b="0" spc="1270" dirty="0">
                <a:latin typeface="Arial MT"/>
                <a:cs typeface="Arial MT"/>
              </a:rPr>
              <a:t>IMPORTED</a:t>
            </a:r>
            <a:r>
              <a:rPr sz="5200" b="0" spc="-170" dirty="0">
                <a:latin typeface="Arial MT"/>
                <a:cs typeface="Arial MT"/>
              </a:rPr>
              <a:t> </a:t>
            </a:r>
            <a:r>
              <a:rPr sz="5200" b="0" spc="1540" dirty="0">
                <a:latin typeface="Arial MT"/>
                <a:cs typeface="Arial MT"/>
              </a:rPr>
              <a:t>FROM</a:t>
            </a:r>
            <a:r>
              <a:rPr sz="5200" b="0" spc="-170" dirty="0">
                <a:latin typeface="Arial MT"/>
                <a:cs typeface="Arial MT"/>
              </a:rPr>
              <a:t> </a:t>
            </a:r>
            <a:r>
              <a:rPr sz="5200" b="0" spc="1565" dirty="0">
                <a:latin typeface="Arial MT"/>
                <a:cs typeface="Arial MT"/>
              </a:rPr>
              <a:t>kAGGLE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62" y="1424623"/>
            <a:ext cx="11887199" cy="4048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431" y="5658703"/>
            <a:ext cx="12696824" cy="4429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6203" y="560420"/>
            <a:ext cx="16536035" cy="260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1590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14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0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475" dirty="0">
                <a:solidFill>
                  <a:srgbClr val="FFFFFF"/>
                </a:solidFill>
                <a:latin typeface="Arial MT"/>
                <a:cs typeface="Arial MT"/>
              </a:rPr>
              <a:t>NUMERIc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5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800">
              <a:latin typeface="Arial MT"/>
              <a:cs typeface="Arial MT"/>
            </a:endParaRPr>
          </a:p>
          <a:p>
            <a:pPr marR="718820" algn="r">
              <a:lnSpc>
                <a:spcPct val="100000"/>
              </a:lnSpc>
            </a:pP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5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-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22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6645" y="6659522"/>
            <a:ext cx="264223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155" marR="5080" indent="-593090">
              <a:lnSpc>
                <a:spcPct val="116599"/>
              </a:lnSpc>
              <a:spcBef>
                <a:spcPts val="100"/>
              </a:spcBef>
            </a:pP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135" dirty="0">
                <a:solidFill>
                  <a:srgbClr val="FFFFFF"/>
                </a:solidFill>
                <a:latin typeface="Verdana"/>
                <a:cs typeface="Verdana"/>
              </a:rPr>
              <a:t>c  </a:t>
            </a:r>
            <a:r>
              <a:rPr sz="5200" spc="-7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58" y="5348241"/>
            <a:ext cx="4686299" cy="4619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9310" marR="5080" indent="-4255135">
              <a:lnSpc>
                <a:spcPct val="116500"/>
              </a:lnSpc>
              <a:spcBef>
                <a:spcPts val="95"/>
              </a:spcBef>
            </a:pPr>
            <a:r>
              <a:rPr spc="3640" dirty="0"/>
              <a:t>WE</a:t>
            </a:r>
            <a:r>
              <a:rPr spc="-355" dirty="0"/>
              <a:t> </a:t>
            </a:r>
            <a:r>
              <a:rPr spc="3445" dirty="0"/>
              <a:t>cLEAN</a:t>
            </a:r>
            <a:r>
              <a:rPr spc="-355" dirty="0"/>
              <a:t> </a:t>
            </a:r>
            <a:r>
              <a:rPr spc="2675" dirty="0"/>
              <a:t>THE </a:t>
            </a:r>
            <a:r>
              <a:rPr spc="-2830" dirty="0"/>
              <a:t> </a:t>
            </a:r>
            <a:r>
              <a:rPr spc="3050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0401" y="5785582"/>
            <a:ext cx="849058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175" dirty="0">
                <a:solidFill>
                  <a:srgbClr val="FFFFFF"/>
                </a:solidFill>
                <a:latin typeface="Trebuchet MS"/>
                <a:cs typeface="Trebuchet MS"/>
              </a:rPr>
              <a:t>removing</a:t>
            </a:r>
            <a:r>
              <a:rPr sz="6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14" dirty="0">
                <a:solidFill>
                  <a:srgbClr val="FFFFFF"/>
                </a:solidFill>
                <a:latin typeface="Trebuchet MS"/>
                <a:cs typeface="Trebuchet MS"/>
              </a:rPr>
              <a:t>unwanted</a:t>
            </a:r>
            <a:r>
              <a:rPr sz="62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4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7789" y="2835970"/>
            <a:ext cx="6486525" cy="5619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2807"/>
            <a:ext cx="9938089" cy="4048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9634" y="4187174"/>
            <a:ext cx="892937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399"/>
              </a:lnSpc>
              <a:spcBef>
                <a:spcPts val="100"/>
              </a:spcBef>
            </a:pPr>
            <a:r>
              <a:rPr sz="3900" spc="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cleansing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sz="3900" spc="-1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900" spc="-55" dirty="0">
                <a:solidFill>
                  <a:srgbClr val="FFFFFF"/>
                </a:solidFill>
                <a:latin typeface="Trebuchet MS"/>
                <a:cs typeface="Trebuchet MS"/>
              </a:rPr>
              <a:t>detecting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correcting </a:t>
            </a:r>
            <a:r>
              <a:rPr sz="39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corrupt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60" dirty="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sz="3900" spc="-65" dirty="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sz="3900" spc="-1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3900" spc="1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9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record </a:t>
            </a:r>
            <a:r>
              <a:rPr sz="3900" spc="-204" dirty="0">
                <a:solidFill>
                  <a:srgbClr val="FFFFFF"/>
                </a:solidFill>
                <a:latin typeface="Trebuchet MS"/>
                <a:cs typeface="Trebuchet MS"/>
              </a:rPr>
              <a:t>set, </a:t>
            </a:r>
            <a:r>
              <a:rPr sz="3900" spc="-150" dirty="0">
                <a:solidFill>
                  <a:srgbClr val="FFFFFF"/>
                </a:solidFill>
                <a:latin typeface="Trebuchet MS"/>
                <a:cs typeface="Trebuchet MS"/>
              </a:rPr>
              <a:t>table,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35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refers 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20" dirty="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incomplete,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60" dirty="0">
                <a:solidFill>
                  <a:srgbClr val="FFFFFF"/>
                </a:solidFill>
                <a:latin typeface="Trebuchet MS"/>
                <a:cs typeface="Trebuchet MS"/>
              </a:rPr>
              <a:t>incorrect, </a:t>
            </a:r>
            <a:r>
              <a:rPr sz="39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60" dirty="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170" dirty="0">
                <a:solidFill>
                  <a:srgbClr val="FFFFFF"/>
                </a:solidFill>
                <a:latin typeface="Trebuchet MS"/>
                <a:cs typeface="Trebuchet MS"/>
              </a:rPr>
              <a:t>irrelevant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parts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9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3900" spc="-95" dirty="0">
                <a:solidFill>
                  <a:srgbClr val="FFFFFF"/>
                </a:solidFill>
                <a:latin typeface="Trebuchet MS"/>
                <a:cs typeface="Trebuchet MS"/>
              </a:rPr>
              <a:t>replacing,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modifying,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80" dirty="0">
                <a:solidFill>
                  <a:srgbClr val="FFFFFF"/>
                </a:solidFill>
                <a:latin typeface="Trebuchet MS"/>
                <a:cs typeface="Trebuchet MS"/>
              </a:rPr>
              <a:t>deleting </a:t>
            </a:r>
            <a:r>
              <a:rPr sz="3900" spc="-1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9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0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00" spc="-3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00" spc="-3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3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4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9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7160" y="1335951"/>
            <a:ext cx="846328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0720" algn="l"/>
              </a:tabLst>
            </a:pPr>
            <a:r>
              <a:rPr sz="5800" b="0" spc="1725" dirty="0">
                <a:latin typeface="Arial MT"/>
                <a:cs typeface="Arial MT"/>
              </a:rPr>
              <a:t>DATA	</a:t>
            </a:r>
            <a:r>
              <a:rPr sz="5800" b="0" spc="1435" dirty="0">
                <a:latin typeface="Arial MT"/>
                <a:cs typeface="Arial MT"/>
              </a:rPr>
              <a:t>CLEANING</a:t>
            </a:r>
            <a:endParaRPr sz="5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1337</Words>
  <Application>Microsoft Office PowerPoint</Application>
  <PresentationFormat>Custom</PresentationFormat>
  <Paragraphs>129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MT</vt:lpstr>
      <vt:lpstr>Calibri</vt:lpstr>
      <vt:lpstr>Georgia</vt:lpstr>
      <vt:lpstr>Lucida Sans Unicode</vt:lpstr>
      <vt:lpstr>Trebuchet MS</vt:lpstr>
      <vt:lpstr>Verdana</vt:lpstr>
      <vt:lpstr>Office Theme</vt:lpstr>
      <vt:lpstr>PowerPoint Presentation</vt:lpstr>
      <vt:lpstr>DATA  ScIENcE</vt:lpstr>
      <vt:lpstr>PowerPoint Presentation</vt:lpstr>
      <vt:lpstr>PYTHON LIBRARIES</vt:lpstr>
      <vt:lpstr>PowerPoint Presentation</vt:lpstr>
      <vt:lpstr>DATA IMPORTED FROM kAGGLE</vt:lpstr>
      <vt:lpstr>PowerPoint Presentation</vt:lpstr>
      <vt:lpstr>WE cLEAN THE  DATA</vt:lpstr>
      <vt:lpstr>DATA CLEANING</vt:lpstr>
      <vt:lpstr>TYPES OF DATA cLEANING</vt:lpstr>
      <vt:lpstr>isnull()</vt:lpstr>
      <vt:lpstr>fillna()</vt:lpstr>
      <vt:lpstr>duplicates()</vt:lpstr>
      <vt:lpstr>WE vISuALISE THE  DATA</vt:lpstr>
      <vt:lpstr>PowerPoint Presentation</vt:lpstr>
      <vt:lpstr>WHAT IS THE PURPOSE OF USING  VISUALIZATION?</vt:lpstr>
      <vt:lpstr>CHARTS FOR SHOWING cHANGE OVER TIME</vt:lpstr>
      <vt:lpstr>PowerPoint Presentation</vt:lpstr>
      <vt:lpstr>PowerPoint Presentation</vt:lpstr>
      <vt:lpstr>PowerPoint Presentation</vt:lpstr>
      <vt:lpstr>LINE cHART</vt:lpstr>
      <vt:lpstr>PowerPoint Presentation</vt:lpstr>
      <vt:lpstr>WAFFLE cHART</vt:lpstr>
      <vt:lpstr>PowerPoint Presentation</vt:lpstr>
      <vt:lpstr>DATA MINING</vt:lpstr>
      <vt:lpstr>MAcHINE  LEARNING:</vt:lpstr>
      <vt:lpstr>PowerPoint Presentation</vt:lpstr>
      <vt:lpstr>SUPERVISOR  LEARNING :</vt:lpstr>
      <vt:lpstr>REGREssION AND  cLAssIFIcATION :</vt:lpstr>
      <vt:lpstr>REGRESSION :</vt:lpstr>
      <vt:lpstr>cLASSIFIcATION:</vt:lpstr>
      <vt:lpstr>UNSUPERVISED  LEARNING :</vt:lpstr>
      <vt:lpstr>REINFORcEMENT  LEARNING :</vt:lpstr>
      <vt:lpstr>FEATURES ,  LABELS AND  MODELS</vt:lpstr>
      <vt:lpstr>PowerPoint Presentation</vt:lpstr>
      <vt:lpstr>PowerPoint Presentation</vt:lpstr>
      <vt:lpstr>ML ALGORITHM</vt:lpstr>
      <vt:lpstr>PowerPoint Presentation</vt:lpstr>
      <vt:lpstr>PowerPoint Presentation</vt:lpstr>
      <vt:lpstr>SVM: In this algorithm, we plot raw data as points in an n-dimensional space. The  value of each feature is tied to a particular coordinate, making it easy to  classify the data.</vt:lpstr>
      <vt:lpstr>K-MEANS : In the unsupervised learning algorithm, data sets are classified into a  particular no. of cluster are homogeneous from the data in other clusters</vt:lpstr>
      <vt:lpstr>METHODS IN ML  ALGORITHM</vt:lpstr>
      <vt:lpstr>PowerPoint Presentation</vt:lpstr>
      <vt:lpstr>THE MOST AccuRATE ML ALGORITHM  FOR OuR DATASET IS :</vt:lpstr>
      <vt:lpstr>DATA MINING 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</dc:title>
  <dc:creator>Donna R</dc:creator>
  <cp:keywords>DAFRWuSEibM,BAEeXGhyvvY</cp:keywords>
  <cp:lastModifiedBy>Donna R</cp:lastModifiedBy>
  <cp:revision>1</cp:revision>
  <dcterms:created xsi:type="dcterms:W3CDTF">2022-11-17T05:14:15Z</dcterms:created>
  <dcterms:modified xsi:type="dcterms:W3CDTF">2023-01-03T11:58:27Z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2022-11-17T00:00:00Z</vt:filetime>
  </property>
</Properties>
</file>